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424" r:id="rId2"/>
    <p:sldId id="459" r:id="rId3"/>
    <p:sldId id="554" r:id="rId4"/>
    <p:sldId id="545" r:id="rId5"/>
    <p:sldId id="590" r:id="rId6"/>
    <p:sldId id="592" r:id="rId7"/>
    <p:sldId id="557" r:id="rId8"/>
    <p:sldId id="577" r:id="rId9"/>
    <p:sldId id="583" r:id="rId10"/>
    <p:sldId id="581" r:id="rId11"/>
    <p:sldId id="593" r:id="rId12"/>
    <p:sldId id="569" r:id="rId13"/>
    <p:sldId id="551" r:id="rId14"/>
    <p:sldId id="578" r:id="rId15"/>
    <p:sldId id="585" r:id="rId16"/>
    <p:sldId id="588" r:id="rId17"/>
    <p:sldId id="580" r:id="rId18"/>
    <p:sldId id="594" r:id="rId19"/>
    <p:sldId id="596" r:id="rId20"/>
    <p:sldId id="560" r:id="rId21"/>
    <p:sldId id="571" r:id="rId22"/>
    <p:sldId id="555" r:id="rId23"/>
    <p:sldId id="336" r:id="rId24"/>
    <p:sldId id="544" r:id="rId25"/>
    <p:sldId id="576" r:id="rId26"/>
    <p:sldId id="570" r:id="rId27"/>
    <p:sldId id="548" r:id="rId28"/>
    <p:sldId id="595" r:id="rId29"/>
  </p:sldIdLst>
  <p:sldSz cx="12192000" cy="6858000"/>
  <p:notesSz cx="6858000" cy="9144000"/>
  <p:defaultTextStyle>
    <a:defPPr>
      <a:defRPr lang="en-US"/>
    </a:defPPr>
    <a:lvl1pPr marL="0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45717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60"/>
    <a:srgbClr val="88BCFF"/>
    <a:srgbClr val="A18CFF"/>
    <a:srgbClr val="00BCFF"/>
    <a:srgbClr val="7A81FF"/>
    <a:srgbClr val="38D3AA"/>
    <a:srgbClr val="FFAB88"/>
    <a:srgbClr val="AB7942"/>
    <a:srgbClr val="7A4300"/>
    <a:srgbClr val="FF3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7"/>
    <p:restoredTop sz="74103"/>
  </p:normalViewPr>
  <p:slideViewPr>
    <p:cSldViewPr snapToGrid="0" snapToObjects="1">
      <p:cViewPr varScale="1">
        <p:scale>
          <a:sx n="110" d="100"/>
          <a:sy n="110" d="100"/>
        </p:scale>
        <p:origin x="2488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924A-B59A-9B4D-AC46-1319EC921F6A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35BC4-3896-EB4F-B378-B92AB8CB2F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3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751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30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918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670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821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817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844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021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434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410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794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949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396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5944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674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472" indent="-571472">
              <a:spcAft>
                <a:spcPts val="10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NuLANDS is not designed to be complete. Our goal is to be unbiased against X-ray flux-limited (i.e. </a:t>
            </a:r>
            <a:r>
              <a:rPr lang="en-US" sz="1200" i="1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N</a:t>
            </a:r>
            <a:r>
              <a:rPr lang="en-US" sz="1200" baseline="-250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H</a:t>
            </a:r>
            <a:r>
              <a:rPr lang="en-US" sz="12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) selection.</a:t>
            </a:r>
          </a:p>
          <a:p>
            <a:pPr marL="571472" indent="-571472">
              <a:spcAft>
                <a:spcPts val="10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In standard orientation-based AGN Unification, none of the above introduce </a:t>
            </a:r>
            <a:r>
              <a:rPr lang="en-US" sz="1200" b="1" u="sng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X-ray</a:t>
            </a:r>
            <a:r>
              <a:rPr lang="en-US" sz="1200" b="1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sz="12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biases. </a:t>
            </a:r>
          </a:p>
          <a:p>
            <a:pPr marL="571472" indent="-571472">
              <a:spcAft>
                <a:spcPts val="1000"/>
              </a:spcAft>
              <a:buFont typeface="Arial" charset="0"/>
              <a:buChar char="•"/>
            </a:pPr>
            <a:r>
              <a:rPr lang="en-US" sz="1200" dirty="0">
                <a:solidFill>
                  <a:srgbClr val="FFC000"/>
                </a:solidFill>
                <a:latin typeface="Helvetica Light" charset="0"/>
                <a:ea typeface="Helvetica Light" charset="0"/>
                <a:cs typeface="Helvetica Light" charset="0"/>
              </a:rPr>
              <a:t>In other schemes, any biases will preferentially miss Type 2 AGN, resulting in a robust lower limit to the Compton-thick fraction. 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212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sources were found to be AGN in the optical, with</a:t>
            </a:r>
            <a:r>
              <a:rPr lang="en-GB" baseline="0" dirty="0"/>
              <a:t> infrared colours indicative of AGN.</a:t>
            </a:r>
          </a:p>
          <a:p>
            <a:r>
              <a:rPr lang="en-GB" baseline="0" dirty="0"/>
              <a:t>Proven by optical tracing infrared, showing that our sampling is representative of the underlying population.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411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303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17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57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62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85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27 shown here</a:t>
            </a:r>
          </a:p>
          <a:p>
            <a:r>
              <a:rPr lang="en-US" dirty="0"/>
              <a:t>Remaining in prep.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608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What do other selection strategies tell us?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7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35BC4-3896-EB4F-B378-B92AB8CB2FE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55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6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1ECE8AF-A049-1146-B622-EDBBEEFBDC06}"/>
              </a:ext>
            </a:extLst>
          </p:cNvPr>
          <p:cNvSpPr/>
          <p:nvPr/>
        </p:nvSpPr>
        <p:spPr>
          <a:xfrm>
            <a:off x="3081338" y="200018"/>
            <a:ext cx="6029324" cy="6029324"/>
          </a:xfrm>
          <a:prstGeom prst="ellipse">
            <a:avLst/>
          </a:prstGeom>
          <a:solidFill>
            <a:srgbClr val="A1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39C1A5-2D1E-DB4A-9231-5760D268BCDD}"/>
              </a:ext>
            </a:extLst>
          </p:cNvPr>
          <p:cNvSpPr/>
          <p:nvPr/>
        </p:nvSpPr>
        <p:spPr>
          <a:xfrm>
            <a:off x="3804191" y="932483"/>
            <a:ext cx="4564393" cy="45643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>
            <a:cxnSpLocks/>
          </p:cNvCxnSpPr>
          <p:nvPr/>
        </p:nvCxnSpPr>
        <p:spPr>
          <a:xfrm>
            <a:off x="166258" y="4572203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872AC-411E-DC4C-BEAA-AE082B7B3834}"/>
              </a:ext>
            </a:extLst>
          </p:cNvPr>
          <p:cNvCxnSpPr>
            <a:cxnSpLocks/>
          </p:cNvCxnSpPr>
          <p:nvPr/>
        </p:nvCxnSpPr>
        <p:spPr>
          <a:xfrm>
            <a:off x="226338" y="2023526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EEEC71D-CA28-274E-8BA8-C3DFE209B396}"/>
              </a:ext>
            </a:extLst>
          </p:cNvPr>
          <p:cNvSpPr/>
          <p:nvPr/>
        </p:nvSpPr>
        <p:spPr>
          <a:xfrm>
            <a:off x="226338" y="2057383"/>
            <a:ext cx="11774055" cy="2486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665" y="2661825"/>
            <a:ext cx="10378190" cy="1255033"/>
          </a:xfrm>
          <a:ln w="63500">
            <a:noFill/>
          </a:ln>
        </p:spPr>
        <p:txBody>
          <a:bodyPr vert="horz" lIns="0" tIns="60960" rIns="432000" bIns="60960" rtlCol="0" anchor="ctr">
            <a:no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uLANDS</a:t>
            </a:r>
            <a:r>
              <a:rPr lang="en-US" sz="6600" dirty="0">
                <a:solidFill>
                  <a:schemeClr val="bg1"/>
                </a:solidFill>
              </a:rPr>
              <a:t> Analysis Update</a:t>
            </a:r>
            <a:endParaRPr lang="en-GB" sz="6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63" y="6304002"/>
            <a:ext cx="121582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Obscured AGN Telecon • Oct 22</a:t>
            </a:r>
            <a:r>
              <a:rPr lang="en-US" sz="3000" baseline="30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nd</a:t>
            </a:r>
            <a:r>
              <a:rPr lang="en-US" sz="3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2019 • </a:t>
            </a:r>
            <a:r>
              <a:rPr lang="en-GB" sz="30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peter.boorman@asu.cas.cz</a:t>
            </a:r>
            <a:endParaRPr lang="en-GB" sz="30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4482" y="3973023"/>
            <a:ext cx="115859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Peter Boorman, </a:t>
            </a:r>
            <a:r>
              <a:rPr lang="en-US" sz="32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Poshak</a:t>
            </a: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Gandhi &amp; the NuSTAR AGN Team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C9F66D5E-FC34-1449-A6A2-E383B0958385}"/>
              </a:ext>
            </a:extLst>
          </p:cNvPr>
          <p:cNvSpPr/>
          <p:nvPr/>
        </p:nvSpPr>
        <p:spPr>
          <a:xfrm>
            <a:off x="414482" y="2140409"/>
            <a:ext cx="1796193" cy="1798758"/>
          </a:xfrm>
          <a:custGeom>
            <a:avLst/>
            <a:gdLst>
              <a:gd name="connsiteX0" fmla="*/ 0 w 4738255"/>
              <a:gd name="connsiteY0" fmla="*/ 4740115 h 4745025"/>
              <a:gd name="connsiteX1" fmla="*/ 914400 w 4738255"/>
              <a:gd name="connsiteY1" fmla="*/ 3825715 h 4745025"/>
              <a:gd name="connsiteX2" fmla="*/ 1101437 w 4738255"/>
              <a:gd name="connsiteY2" fmla="*/ 1861 h 4745025"/>
              <a:gd name="connsiteX3" fmla="*/ 1267691 w 4738255"/>
              <a:gd name="connsiteY3" fmla="*/ 3306170 h 4745025"/>
              <a:gd name="connsiteX4" fmla="*/ 1413164 w 4738255"/>
              <a:gd name="connsiteY4" fmla="*/ 2578806 h 4745025"/>
              <a:gd name="connsiteX5" fmla="*/ 1537855 w 4738255"/>
              <a:gd name="connsiteY5" fmla="*/ 4719334 h 4745025"/>
              <a:gd name="connsiteX6" fmla="*/ 2701637 w 4738255"/>
              <a:gd name="connsiteY6" fmla="*/ 3555552 h 4745025"/>
              <a:gd name="connsiteX7" fmla="*/ 3969328 w 4738255"/>
              <a:gd name="connsiteY7" fmla="*/ 583752 h 4745025"/>
              <a:gd name="connsiteX8" fmla="*/ 4738255 w 4738255"/>
              <a:gd name="connsiteY8" fmla="*/ 147334 h 4745025"/>
              <a:gd name="connsiteX9" fmla="*/ 4738255 w 4738255"/>
              <a:gd name="connsiteY9" fmla="*/ 147334 h 474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38255" h="4745025">
                <a:moveTo>
                  <a:pt x="0" y="4740115"/>
                </a:moveTo>
                <a:cubicBezTo>
                  <a:pt x="365413" y="4677769"/>
                  <a:pt x="730827" y="4615424"/>
                  <a:pt x="914400" y="3825715"/>
                </a:cubicBezTo>
                <a:cubicBezTo>
                  <a:pt x="1097973" y="3036006"/>
                  <a:pt x="1042555" y="88452"/>
                  <a:pt x="1101437" y="1861"/>
                </a:cubicBezTo>
                <a:cubicBezTo>
                  <a:pt x="1160319" y="-84730"/>
                  <a:pt x="1215737" y="2876679"/>
                  <a:pt x="1267691" y="3306170"/>
                </a:cubicBezTo>
                <a:cubicBezTo>
                  <a:pt x="1319645" y="3735661"/>
                  <a:pt x="1368137" y="2343279"/>
                  <a:pt x="1413164" y="2578806"/>
                </a:cubicBezTo>
                <a:cubicBezTo>
                  <a:pt x="1458191" y="2814333"/>
                  <a:pt x="1323110" y="4556543"/>
                  <a:pt x="1537855" y="4719334"/>
                </a:cubicBezTo>
                <a:cubicBezTo>
                  <a:pt x="1752601" y="4882125"/>
                  <a:pt x="2296392" y="4244816"/>
                  <a:pt x="2701637" y="3555552"/>
                </a:cubicBezTo>
                <a:cubicBezTo>
                  <a:pt x="3106882" y="2866288"/>
                  <a:pt x="3629892" y="1151788"/>
                  <a:pt x="3969328" y="583752"/>
                </a:cubicBezTo>
                <a:cubicBezTo>
                  <a:pt x="4308764" y="15716"/>
                  <a:pt x="4738255" y="147334"/>
                  <a:pt x="4738255" y="147334"/>
                </a:cubicBezTo>
                <a:lnTo>
                  <a:pt x="4738255" y="147334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76478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35A6984-F6C4-D647-A290-A850A2FB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351" y="0"/>
            <a:ext cx="11573649" cy="6858000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A93E7A-E9DB-314F-A0A9-D2E0B310823B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D714FF-E8FA-2E40-9489-D5C1D776C040}"/>
              </a:ext>
            </a:extLst>
          </p:cNvPr>
          <p:cNvSpPr txBox="1">
            <a:spLocks/>
          </p:cNvSpPr>
          <p:nvPr/>
        </p:nvSpPr>
        <p:spPr>
          <a:xfrm rot="16200000">
            <a:off x="-3062000" y="3083263"/>
            <a:ext cx="6858002" cy="6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GB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borus02 </a:t>
            </a:r>
            <a:r>
              <a:rPr lang="en-GB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(</a:t>
            </a:r>
            <a:r>
              <a:rPr lang="en-GB" sz="2800" i="1" dirty="0">
                <a:solidFill>
                  <a:schemeClr val="bg1"/>
                </a:solidFill>
                <a:latin typeface="Helvetica Light" panose="020B0403020202020204" pitchFamily="34" charset="0"/>
              </a:rPr>
              <a:t>N</a:t>
            </a:r>
            <a:r>
              <a:rPr lang="en-GB" sz="2800" baseline="-25000" dirty="0">
                <a:solidFill>
                  <a:schemeClr val="bg1"/>
                </a:solidFill>
                <a:latin typeface="Helvetica Light" panose="020B0403020202020204" pitchFamily="34" charset="0"/>
              </a:rPr>
              <a:t>H</a:t>
            </a:r>
            <a:r>
              <a:rPr lang="en-GB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 &gt; 10</a:t>
            </a:r>
            <a:r>
              <a:rPr lang="en-GB" sz="2800" baseline="30000" dirty="0">
                <a:solidFill>
                  <a:schemeClr val="bg1"/>
                </a:solidFill>
                <a:latin typeface="Helvetica Light" panose="020B0403020202020204" pitchFamily="34" charset="0"/>
              </a:rPr>
              <a:t>22</a:t>
            </a:r>
            <a:r>
              <a:rPr lang="en-GB" sz="2800" dirty="0">
                <a:solidFill>
                  <a:schemeClr val="bg1"/>
                </a:solidFill>
                <a:latin typeface="Helvetica Light" panose="020B0403020202020204" pitchFamily="34" charset="0"/>
              </a:rPr>
              <a:t>) / </a:t>
            </a:r>
            <a:r>
              <a:rPr lang="en-GB" sz="2800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pexmon</a:t>
            </a:r>
            <a:r>
              <a:rPr lang="en-GB" sz="2800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(</a:t>
            </a:r>
            <a:r>
              <a:rPr lang="en-GB" sz="2800" i="1" dirty="0">
                <a:solidFill>
                  <a:schemeClr val="bg1"/>
                </a:solidFill>
                <a:latin typeface="Helvetica" pitchFamily="2" charset="0"/>
              </a:rPr>
              <a:t>N</a:t>
            </a:r>
            <a:r>
              <a:rPr lang="en-GB" sz="2800" baseline="-25000" dirty="0">
                <a:solidFill>
                  <a:schemeClr val="bg1"/>
                </a:solidFill>
                <a:latin typeface="Helvetica" pitchFamily="2" charset="0"/>
              </a:rPr>
              <a:t>H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 &lt; 10</a:t>
            </a:r>
            <a:r>
              <a:rPr lang="en-GB" sz="2800" baseline="30000" dirty="0">
                <a:solidFill>
                  <a:schemeClr val="bg1"/>
                </a:solidFill>
                <a:latin typeface="Helvetica" pitchFamily="2" charset="0"/>
              </a:rPr>
              <a:t>22</a:t>
            </a:r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)</a:t>
            </a:r>
            <a:endParaRPr lang="en-GB" sz="2800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F30D74-D419-BB4E-BB50-73208AA1FA7A}"/>
              </a:ext>
            </a:extLst>
          </p:cNvPr>
          <p:cNvSpPr txBox="1">
            <a:spLocks/>
          </p:cNvSpPr>
          <p:nvPr/>
        </p:nvSpPr>
        <p:spPr>
          <a:xfrm>
            <a:off x="6506149" y="5989147"/>
            <a:ext cx="2904489" cy="672315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Spectral fits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5AEEB7-463B-BA48-A2E0-C52C9A830B17}"/>
              </a:ext>
            </a:extLst>
          </p:cNvPr>
          <p:cNvSpPr txBox="1">
            <a:spLocks/>
          </p:cNvSpPr>
          <p:nvPr/>
        </p:nvSpPr>
        <p:spPr>
          <a:xfrm>
            <a:off x="6506149" y="5365844"/>
            <a:ext cx="2247434" cy="41850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</p:spTree>
    <p:extLst>
      <p:ext uri="{BB962C8B-B14F-4D97-AF65-F5344CB8AC3E}">
        <p14:creationId xmlns:p14="http://schemas.microsoft.com/office/powerpoint/2010/main" val="1355510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35A6984-F6C4-D647-A290-A850A2FB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1995" y="31441"/>
            <a:ext cx="10627579" cy="638076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AF06750-67FF-9647-BF93-2337BCDA94D9}"/>
              </a:ext>
            </a:extLst>
          </p:cNvPr>
          <p:cNvSpPr txBox="1">
            <a:spLocks/>
          </p:cNvSpPr>
          <p:nvPr/>
        </p:nvSpPr>
        <p:spPr>
          <a:xfrm rot="5400000">
            <a:off x="8749684" y="2765382"/>
            <a:ext cx="6243363" cy="6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borus</a:t>
            </a: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GB" dirty="0">
                <a:solidFill>
                  <a:schemeClr val="bg1"/>
                </a:solidFill>
                <a:latin typeface="Helvetica" pitchFamily="2" charset="0"/>
              </a:rPr>
              <a:t>or</a:t>
            </a: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pexmon</a:t>
            </a: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 (</a:t>
            </a:r>
            <a:r>
              <a:rPr lang="en-US" dirty="0">
                <a:solidFill>
                  <a:schemeClr val="bg1"/>
                </a:solidFill>
              </a:rPr>
              <a:t>log </a:t>
            </a:r>
            <a:r>
              <a:rPr lang="en-US" i="1" dirty="0">
                <a:solidFill>
                  <a:schemeClr val="bg1"/>
                </a:solidFill>
              </a:rPr>
              <a:t>N</a:t>
            </a:r>
            <a:r>
              <a:rPr lang="en-US" baseline="-25000" dirty="0">
                <a:solidFill>
                  <a:schemeClr val="bg1"/>
                </a:solidFill>
              </a:rPr>
              <a:t>H </a:t>
            </a:r>
            <a:r>
              <a:rPr lang="en-US" dirty="0">
                <a:solidFill>
                  <a:schemeClr val="bg1"/>
                </a:solidFill>
              </a:rPr>
              <a:t> &gt; or &lt; 22</a:t>
            </a: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57F11D-38EC-4B4D-9828-A244019DD8F0}"/>
              </a:ext>
            </a:extLst>
          </p:cNvPr>
          <p:cNvSpPr txBox="1">
            <a:spLocks/>
          </p:cNvSpPr>
          <p:nvPr/>
        </p:nvSpPr>
        <p:spPr>
          <a:xfrm>
            <a:off x="8496728" y="5198724"/>
            <a:ext cx="2849374" cy="125548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Intrinsic properties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ADBA87E-4BE6-5C4B-9439-60BCDC4FCDCC}"/>
              </a:ext>
            </a:extLst>
          </p:cNvPr>
          <p:cNvSpPr txBox="1">
            <a:spLocks/>
          </p:cNvSpPr>
          <p:nvPr/>
        </p:nvSpPr>
        <p:spPr>
          <a:xfrm>
            <a:off x="320634" y="6295011"/>
            <a:ext cx="2628049" cy="6463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log </a:t>
            </a:r>
            <a:r>
              <a:rPr lang="en-US" sz="2800" i="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</a:t>
            </a:r>
            <a:r>
              <a:rPr lang="en-US" sz="2800" baseline="-25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 </a:t>
            </a:r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/ cm</a:t>
            </a:r>
            <a:r>
              <a:rPr lang="en-US" sz="2800" baseline="30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-2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46F218-43F9-224C-9146-129F1F041AB4}"/>
              </a:ext>
            </a:extLst>
          </p:cNvPr>
          <p:cNvSpPr txBox="1">
            <a:spLocks/>
          </p:cNvSpPr>
          <p:nvPr/>
        </p:nvSpPr>
        <p:spPr>
          <a:xfrm rot="16200000">
            <a:off x="-1034997" y="4751564"/>
            <a:ext cx="2806304" cy="5567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log </a:t>
            </a:r>
            <a:r>
              <a:rPr lang="en-US" sz="2800" i="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</a:t>
            </a:r>
            <a:r>
              <a:rPr lang="en-US" sz="2800" baseline="-25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2-10</a:t>
            </a:r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/ erg s</a:t>
            </a:r>
            <a:r>
              <a:rPr lang="en-US" sz="2800" baseline="30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-1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BF5D5B-6A6D-1147-9FF7-60314DEB937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68155" y="359602"/>
            <a:ext cx="0" cy="32671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AF9907-7923-9445-AE93-15B1055798F7}"/>
              </a:ext>
            </a:extLst>
          </p:cNvPr>
          <p:cNvCxnSpPr>
            <a:cxnSpLocks/>
          </p:cNvCxnSpPr>
          <p:nvPr/>
        </p:nvCxnSpPr>
        <p:spPr>
          <a:xfrm>
            <a:off x="2948683" y="6618177"/>
            <a:ext cx="824995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13C485-CFC2-EE43-B6B2-AEB014C3A1A1}"/>
              </a:ext>
            </a:extLst>
          </p:cNvPr>
          <p:cNvGrpSpPr/>
          <p:nvPr/>
        </p:nvGrpSpPr>
        <p:grpSpPr>
          <a:xfrm>
            <a:off x="6707382" y="5468519"/>
            <a:ext cx="2148945" cy="735590"/>
            <a:chOff x="6429977" y="5195632"/>
            <a:chExt cx="2148945" cy="73559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308240-BB3C-804E-96C9-67D4D7961368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77" y="5393932"/>
              <a:ext cx="719191" cy="0"/>
            </a:xfrm>
            <a:prstGeom prst="line">
              <a:avLst/>
            </a:prstGeom>
            <a:ln w="63500">
              <a:solidFill>
                <a:srgbClr val="88B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9857FA54-36E9-CB41-A9B2-C77B887BD946}"/>
                </a:ext>
              </a:extLst>
            </p:cNvPr>
            <p:cNvSpPr txBox="1">
              <a:spLocks/>
            </p:cNvSpPr>
            <p:nvPr/>
          </p:nvSpPr>
          <p:spPr>
            <a:xfrm>
              <a:off x="7066577" y="5195632"/>
              <a:ext cx="1241723" cy="331864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88BCFF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𝛤 free</a:t>
              </a: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0C340368-2F07-EE45-8B10-7E29EDB91032}"/>
                </a:ext>
              </a:extLst>
            </p:cNvPr>
            <p:cNvSpPr txBox="1">
              <a:spLocks/>
            </p:cNvSpPr>
            <p:nvPr/>
          </p:nvSpPr>
          <p:spPr>
            <a:xfrm>
              <a:off x="7035755" y="5487888"/>
              <a:ext cx="1543167" cy="443334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dirty="0">
                  <a:solidFill>
                    <a:srgbClr val="A18CFF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𝛤 = 1.9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99724-58F3-534E-894E-18040CFDAE93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77" y="5721251"/>
              <a:ext cx="719191" cy="0"/>
            </a:xfrm>
            <a:prstGeom prst="line">
              <a:avLst/>
            </a:prstGeom>
            <a:ln w="63500">
              <a:solidFill>
                <a:srgbClr val="A18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32B6F9A-D943-4549-8027-0C14A5A5B438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11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59942EB-1846-A34A-BF68-E01114C20099}"/>
              </a:ext>
            </a:extLst>
          </p:cNvPr>
          <p:cNvSpPr txBox="1">
            <a:spLocks/>
          </p:cNvSpPr>
          <p:nvPr/>
        </p:nvSpPr>
        <p:spPr>
          <a:xfrm rot="16200000">
            <a:off x="-672986" y="1228851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</p:spTree>
    <p:extLst>
      <p:ext uri="{BB962C8B-B14F-4D97-AF65-F5344CB8AC3E}">
        <p14:creationId xmlns:p14="http://schemas.microsoft.com/office/powerpoint/2010/main" val="2227595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74" y="3"/>
            <a:ext cx="11983028" cy="1136487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</a:rPr>
              <a:t>Directly Observed</a:t>
            </a:r>
            <a:r>
              <a:rPr lang="en-GB" sz="5400" dirty="0">
                <a:solidFill>
                  <a:schemeClr val="bg1"/>
                </a:solidFill>
              </a:rPr>
              <a:t> </a:t>
            </a:r>
            <a:r>
              <a:rPr lang="en-GB" sz="5400" i="1" dirty="0">
                <a:solidFill>
                  <a:schemeClr val="bg1"/>
                </a:solidFill>
              </a:rPr>
              <a:t>N</a:t>
            </a:r>
            <a:r>
              <a:rPr lang="en-GB" sz="5400" baseline="-25000" dirty="0">
                <a:solidFill>
                  <a:schemeClr val="bg1"/>
                </a:solidFill>
              </a:rPr>
              <a:t>H</a:t>
            </a:r>
            <a:r>
              <a:rPr lang="en-GB" sz="5400" dirty="0">
                <a:solidFill>
                  <a:schemeClr val="bg1"/>
                </a:solidFill>
              </a:rPr>
              <a:t> Distribution (78/84)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AE60BC-9F25-8842-9BB9-14E0291F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" y="1687169"/>
            <a:ext cx="6078413" cy="51708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D52CA0-266E-2041-B7E9-4939066B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56640"/>
            <a:ext cx="6114298" cy="52013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9195FA-B0FF-5B44-AA8A-70E6FA0211B7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4ECC4A-98E2-9B4C-8067-B24CC2CE5BA9}"/>
              </a:ext>
            </a:extLst>
          </p:cNvPr>
          <p:cNvSpPr txBox="1"/>
          <p:nvPr/>
        </p:nvSpPr>
        <p:spPr>
          <a:xfrm>
            <a:off x="232356" y="1208355"/>
            <a:ext cx="333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88BCFF"/>
                </a:solidFill>
                <a:latin typeface="Helvetica" charset="0"/>
                <a:ea typeface="Helvetica" charset="0"/>
                <a:cs typeface="Helvetica" charset="0"/>
              </a:rPr>
              <a:t>NuLANDS 𝛤 free</a:t>
            </a:r>
            <a:endParaRPr lang="en-GB" sz="1600" dirty="0">
              <a:solidFill>
                <a:srgbClr val="88BC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A1D73-3473-D645-AD7F-6BBF10D31C05}"/>
              </a:ext>
            </a:extLst>
          </p:cNvPr>
          <p:cNvSpPr txBox="1"/>
          <p:nvPr/>
        </p:nvSpPr>
        <p:spPr>
          <a:xfrm>
            <a:off x="8077052" y="1208355"/>
            <a:ext cx="363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Swift/BAT (observed)</a:t>
            </a:r>
            <a:endParaRPr lang="en-GB" sz="1600" dirty="0">
              <a:solidFill>
                <a:srgbClr val="C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5674E-56FE-B34C-A312-3975FC2ABDB8}"/>
              </a:ext>
            </a:extLst>
          </p:cNvPr>
          <p:cNvSpPr txBox="1"/>
          <p:nvPr/>
        </p:nvSpPr>
        <p:spPr>
          <a:xfrm>
            <a:off x="4252094" y="1208355"/>
            <a:ext cx="3144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A18CFF"/>
                </a:solidFill>
                <a:latin typeface="Helvetica" charset="0"/>
                <a:ea typeface="Helvetica" charset="0"/>
                <a:cs typeface="Helvetica" charset="0"/>
              </a:rPr>
              <a:t>NuLANDS 𝛤 =1.9</a:t>
            </a:r>
            <a:endParaRPr lang="en-GB" sz="1600" dirty="0">
              <a:solidFill>
                <a:srgbClr val="A18C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C155DC-0077-B74E-9F07-D637EDDE0A54}"/>
              </a:ext>
            </a:extLst>
          </p:cNvPr>
          <p:cNvCxnSpPr>
            <a:cxnSpLocks/>
          </p:cNvCxnSpPr>
          <p:nvPr/>
        </p:nvCxnSpPr>
        <p:spPr>
          <a:xfrm>
            <a:off x="5959011" y="1849348"/>
            <a:ext cx="0" cy="47647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B37B0B9-E019-7143-9ADE-A10225DA6EA4}"/>
              </a:ext>
            </a:extLst>
          </p:cNvPr>
          <p:cNvSpPr txBox="1">
            <a:spLocks/>
          </p:cNvSpPr>
          <p:nvPr/>
        </p:nvSpPr>
        <p:spPr>
          <a:xfrm>
            <a:off x="2119083" y="1849348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5AB9F02-967A-2542-B1F9-706E8D2C08E2}"/>
              </a:ext>
            </a:extLst>
          </p:cNvPr>
          <p:cNvSpPr txBox="1">
            <a:spLocks/>
          </p:cNvSpPr>
          <p:nvPr/>
        </p:nvSpPr>
        <p:spPr>
          <a:xfrm>
            <a:off x="8264508" y="1803440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</p:spTree>
    <p:extLst>
      <p:ext uri="{BB962C8B-B14F-4D97-AF65-F5344CB8AC3E}">
        <p14:creationId xmlns:p14="http://schemas.microsoft.com/office/powerpoint/2010/main" val="153668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3F65F-EC87-8C4C-AFDD-CB7EC4DE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921" y="1312694"/>
            <a:ext cx="7408285" cy="5397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70" y="3"/>
            <a:ext cx="11983030" cy="113648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Compton-thick AGN with distance</a:t>
            </a:r>
          </a:p>
        </p:txBody>
      </p:sp>
      <p:sp>
        <p:nvSpPr>
          <p:cNvPr id="9" name="Line Callout 2 8">
            <a:extLst>
              <a:ext uri="{FF2B5EF4-FFF2-40B4-BE49-F238E27FC236}">
                <a16:creationId xmlns:a16="http://schemas.microsoft.com/office/drawing/2014/main" id="{7D25C50F-16C3-5342-ABD0-73E66C55313C}"/>
              </a:ext>
            </a:extLst>
          </p:cNvPr>
          <p:cNvSpPr/>
          <p:nvPr/>
        </p:nvSpPr>
        <p:spPr>
          <a:xfrm flipH="1">
            <a:off x="6944" y="860323"/>
            <a:ext cx="4461181" cy="5869239"/>
          </a:xfrm>
          <a:prstGeom prst="borderCallout2">
            <a:avLst>
              <a:gd name="adj1" fmla="val 26276"/>
              <a:gd name="adj2" fmla="val 120524"/>
              <a:gd name="adj3" fmla="val 57990"/>
              <a:gd name="adj4" fmla="val 126494"/>
              <a:gd name="adj5" fmla="val 64148"/>
              <a:gd name="adj6" fmla="val 148913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36000" rIns="36000" bIns="36000" rtlCol="0" anchor="ctr"/>
          <a:lstStyle/>
          <a:p>
            <a:pPr marL="571472" indent="-571472">
              <a:spcAft>
                <a:spcPts val="30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Compton-thick fraction ~26-40%</a:t>
            </a:r>
          </a:p>
          <a:p>
            <a:pPr marL="571472" indent="-571472">
              <a:spcAft>
                <a:spcPts val="3000"/>
              </a:spcAft>
              <a:buFont typeface="Arial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Uniform with distance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7DB465-2AC8-4643-91C5-2A821B2D7725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C8F5F61-68F7-BC42-8E18-50C070292CF3}"/>
              </a:ext>
            </a:extLst>
          </p:cNvPr>
          <p:cNvSpPr txBox="1">
            <a:spLocks/>
          </p:cNvSpPr>
          <p:nvPr/>
        </p:nvSpPr>
        <p:spPr>
          <a:xfrm>
            <a:off x="7605988" y="5035639"/>
            <a:ext cx="3747247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691E7-64F9-8640-8FF5-47BBF6D37B65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0312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297906"/>
            <a:ext cx="11633200" cy="1277679"/>
          </a:xfrm>
          <a:ln w="63500">
            <a:noFill/>
          </a:ln>
        </p:spPr>
        <p:txBody>
          <a:bodyPr vert="horz" lIns="121920" tIns="60960" rIns="792000" bIns="60960" rtlCol="0" anchor="ctr"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79400" y="1850340"/>
            <a:ext cx="11633200" cy="4680107"/>
          </a:xfrm>
          <a:prstGeom prst="rect">
            <a:avLst/>
          </a:prstGeom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Brief recap of survey strategy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MCMC fitting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Nested sampling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1C6967-E502-9840-83CD-F83F360ED382}"/>
              </a:ext>
            </a:extLst>
          </p:cNvPr>
          <p:cNvCxnSpPr/>
          <p:nvPr/>
        </p:nvCxnSpPr>
        <p:spPr>
          <a:xfrm>
            <a:off x="208975" y="1575583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178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4CBCF61-D503-934C-92B5-E63DA08E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7" y="1629000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DCB715AC-A9CA-5842-8A5C-8E8C4A011AE7}"/>
              </a:ext>
            </a:extLst>
          </p:cNvPr>
          <p:cNvSpPr/>
          <p:nvPr/>
        </p:nvSpPr>
        <p:spPr>
          <a:xfrm rot="10800000" flipH="1">
            <a:off x="2616218" y="4155439"/>
            <a:ext cx="2349229" cy="2158773"/>
          </a:xfrm>
          <a:prstGeom prst="circularArrow">
            <a:avLst>
              <a:gd name="adj1" fmla="val 4091"/>
              <a:gd name="adj2" fmla="val 985242"/>
              <a:gd name="adj3" fmla="val 20035987"/>
              <a:gd name="adj4" fmla="val 11376547"/>
              <a:gd name="adj5" fmla="val 81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ular Arrow 38">
            <a:extLst>
              <a:ext uri="{FF2B5EF4-FFF2-40B4-BE49-F238E27FC236}">
                <a16:creationId xmlns:a16="http://schemas.microsoft.com/office/drawing/2014/main" id="{41B4F00D-3CC2-D94C-8807-FEEDDBF4CC0B}"/>
              </a:ext>
            </a:extLst>
          </p:cNvPr>
          <p:cNvSpPr/>
          <p:nvPr/>
        </p:nvSpPr>
        <p:spPr>
          <a:xfrm rot="10800000" flipH="1">
            <a:off x="6817976" y="4155439"/>
            <a:ext cx="2349229" cy="2158773"/>
          </a:xfrm>
          <a:prstGeom prst="circularArrow">
            <a:avLst>
              <a:gd name="adj1" fmla="val 4091"/>
              <a:gd name="adj2" fmla="val 985242"/>
              <a:gd name="adj3" fmla="val 20035987"/>
              <a:gd name="adj4" fmla="val 11376547"/>
              <a:gd name="adj5" fmla="val 81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8A4D-FDDF-5542-9CA5-4D25EBDAF594}"/>
              </a:ext>
            </a:extLst>
          </p:cNvPr>
          <p:cNvGrpSpPr/>
          <p:nvPr/>
        </p:nvGrpSpPr>
        <p:grpSpPr>
          <a:xfrm>
            <a:off x="203682" y="2520109"/>
            <a:ext cx="509667" cy="2328118"/>
            <a:chOff x="269187" y="2387600"/>
            <a:chExt cx="509667" cy="2328118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46D16AC5-69C1-2940-AF7D-566AA392FC0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32BE55C-E639-494D-9BFE-E1DF5F4A21B6}"/>
                </a:ext>
              </a:extLst>
            </p:cNvPr>
            <p:cNvCxnSpPr>
              <a:stCxn id="70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85C8B06-B969-1F41-90DD-3261C4FDF791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151EDF-5DE3-614C-B91D-B5E820B5C4B0}"/>
              </a:ext>
            </a:extLst>
          </p:cNvPr>
          <p:cNvGrpSpPr/>
          <p:nvPr/>
        </p:nvGrpSpPr>
        <p:grpSpPr>
          <a:xfrm rot="5400000">
            <a:off x="1596280" y="3874684"/>
            <a:ext cx="509667" cy="2328118"/>
            <a:chOff x="421587" y="2540000"/>
            <a:chExt cx="509667" cy="2328118"/>
          </a:xfrm>
        </p:grpSpPr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8C93A7EE-3271-524E-B43E-EEB646F1B49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2989D14-7E64-CD42-9301-4F66FCA5F6C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67E8BE-938D-2E45-96AB-CFA7FFD84BA0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30A268CE-E332-FA48-ABA6-F10A4E5048C5}"/>
              </a:ext>
            </a:extLst>
          </p:cNvPr>
          <p:cNvSpPr txBox="1">
            <a:spLocks/>
          </p:cNvSpPr>
          <p:nvPr/>
        </p:nvSpPr>
        <p:spPr>
          <a:xfrm>
            <a:off x="2464010" y="3659909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1533BD-8912-9644-8C64-7332F7D4511C}"/>
              </a:ext>
            </a:extLst>
          </p:cNvPr>
          <p:cNvCxnSpPr>
            <a:cxnSpLocks/>
          </p:cNvCxnSpPr>
          <p:nvPr/>
        </p:nvCxnSpPr>
        <p:spPr>
          <a:xfrm flipH="1">
            <a:off x="2144179" y="3830320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FF1BC2-FDC9-704D-B09E-9C96C7779A07}"/>
              </a:ext>
            </a:extLst>
          </p:cNvPr>
          <p:cNvCxnSpPr>
            <a:cxnSpLocks/>
          </p:cNvCxnSpPr>
          <p:nvPr/>
        </p:nvCxnSpPr>
        <p:spPr>
          <a:xfrm flipH="1" flipV="1">
            <a:off x="2616217" y="3429000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>
            <a:extLst>
              <a:ext uri="{FF2B5EF4-FFF2-40B4-BE49-F238E27FC236}">
                <a16:creationId xmlns:a16="http://schemas.microsoft.com/office/drawing/2014/main" id="{95815B47-D4CC-3146-8590-B6986248FB7D}"/>
              </a:ext>
            </a:extLst>
          </p:cNvPr>
          <p:cNvSpPr txBox="1">
            <a:spLocks/>
          </p:cNvSpPr>
          <p:nvPr/>
        </p:nvSpPr>
        <p:spPr>
          <a:xfrm>
            <a:off x="1436141" y="1743090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F2B228-BCC0-D44E-B29D-139547D707B7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1855454" y="2252757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96C16CD-0A43-AD40-9C30-C6B6A9B28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13" y="1629000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89FE02-2507-784A-ADB1-3236D6509774}"/>
              </a:ext>
            </a:extLst>
          </p:cNvPr>
          <p:cNvGrpSpPr/>
          <p:nvPr/>
        </p:nvGrpSpPr>
        <p:grpSpPr>
          <a:xfrm>
            <a:off x="4243808" y="2520109"/>
            <a:ext cx="509667" cy="2328118"/>
            <a:chOff x="269187" y="2387600"/>
            <a:chExt cx="509667" cy="2328118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9128701B-555F-344F-B06A-5DB16884755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08A179D-58A0-B74F-A232-69C1A589EEB2}"/>
                </a:ext>
              </a:extLst>
            </p:cNvPr>
            <p:cNvCxnSpPr>
              <a:stCxn id="103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C0A1D18-D770-0F4F-B907-A41E3FAD64BE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1C39EC-A919-EA40-8933-8466E7ED26CA}"/>
              </a:ext>
            </a:extLst>
          </p:cNvPr>
          <p:cNvGrpSpPr/>
          <p:nvPr/>
        </p:nvGrpSpPr>
        <p:grpSpPr>
          <a:xfrm rot="5400000">
            <a:off x="5636406" y="3874684"/>
            <a:ext cx="509667" cy="2328118"/>
            <a:chOff x="421587" y="2540000"/>
            <a:chExt cx="509667" cy="2328118"/>
          </a:xfrm>
        </p:grpSpPr>
        <p:sp>
          <p:nvSpPr>
            <p:cNvPr id="107" name="Title 1">
              <a:extLst>
                <a:ext uri="{FF2B5EF4-FFF2-40B4-BE49-F238E27FC236}">
                  <a16:creationId xmlns:a16="http://schemas.microsoft.com/office/drawing/2014/main" id="{76310BC3-9CDA-1D4F-83B9-4C109B67951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3938E18-276A-F444-BBE2-6F530265752F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28BA1-F9C0-1F40-9366-8F06F4DBC27E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itle 1">
            <a:extLst>
              <a:ext uri="{FF2B5EF4-FFF2-40B4-BE49-F238E27FC236}">
                <a16:creationId xmlns:a16="http://schemas.microsoft.com/office/drawing/2014/main" id="{295CEF5F-9D2A-2F4A-93A4-30F4A8179D01}"/>
              </a:ext>
            </a:extLst>
          </p:cNvPr>
          <p:cNvSpPr txBox="1">
            <a:spLocks/>
          </p:cNvSpPr>
          <p:nvPr/>
        </p:nvSpPr>
        <p:spPr>
          <a:xfrm>
            <a:off x="6504136" y="3659909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B2C32C-E938-3E41-91DC-B8156D3E9D9D}"/>
              </a:ext>
            </a:extLst>
          </p:cNvPr>
          <p:cNvCxnSpPr>
            <a:cxnSpLocks/>
          </p:cNvCxnSpPr>
          <p:nvPr/>
        </p:nvCxnSpPr>
        <p:spPr>
          <a:xfrm flipH="1">
            <a:off x="6184305" y="3830320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5DC5CF2-EB2A-0E45-99B6-BA4B91054766}"/>
              </a:ext>
            </a:extLst>
          </p:cNvPr>
          <p:cNvCxnSpPr>
            <a:cxnSpLocks/>
          </p:cNvCxnSpPr>
          <p:nvPr/>
        </p:nvCxnSpPr>
        <p:spPr>
          <a:xfrm flipH="1" flipV="1">
            <a:off x="6656343" y="3429000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1">
            <a:extLst>
              <a:ext uri="{FF2B5EF4-FFF2-40B4-BE49-F238E27FC236}">
                <a16:creationId xmlns:a16="http://schemas.microsoft.com/office/drawing/2014/main" id="{02047BA4-478A-F94A-9F38-811DD001C07E}"/>
              </a:ext>
            </a:extLst>
          </p:cNvPr>
          <p:cNvSpPr txBox="1">
            <a:spLocks/>
          </p:cNvSpPr>
          <p:nvPr/>
        </p:nvSpPr>
        <p:spPr>
          <a:xfrm>
            <a:off x="5476267" y="1743090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11A5C03-F034-D14C-AC6D-86A9E4692EFB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5895580" y="2252757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15314F49-E1F4-684F-9EF5-8C45F50C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05" y="1625383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355896-46E5-4740-ABF9-D3C8B63B4C4F}"/>
              </a:ext>
            </a:extLst>
          </p:cNvPr>
          <p:cNvGrpSpPr/>
          <p:nvPr/>
        </p:nvGrpSpPr>
        <p:grpSpPr>
          <a:xfrm>
            <a:off x="8212800" y="2516492"/>
            <a:ext cx="509667" cy="2328118"/>
            <a:chOff x="269187" y="2387600"/>
            <a:chExt cx="509667" cy="2328118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5DDB167C-E3D5-874D-ACD3-B2B545E63C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41F0C7B-531E-294E-BFF0-139CB776701C}"/>
                </a:ext>
              </a:extLst>
            </p:cNvPr>
            <p:cNvCxnSpPr>
              <a:stCxn id="117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7A49AA5-9EAC-3047-9FD2-5D0C25E35857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AD0D6D-AE48-1B48-9732-C85000841602}"/>
              </a:ext>
            </a:extLst>
          </p:cNvPr>
          <p:cNvGrpSpPr/>
          <p:nvPr/>
        </p:nvGrpSpPr>
        <p:grpSpPr>
          <a:xfrm rot="5400000">
            <a:off x="9605398" y="3871067"/>
            <a:ext cx="509667" cy="2328118"/>
            <a:chOff x="421587" y="2540000"/>
            <a:chExt cx="509667" cy="2328118"/>
          </a:xfrm>
        </p:grpSpPr>
        <p:sp>
          <p:nvSpPr>
            <p:cNvPr id="121" name="Title 1">
              <a:extLst>
                <a:ext uri="{FF2B5EF4-FFF2-40B4-BE49-F238E27FC236}">
                  <a16:creationId xmlns:a16="http://schemas.microsoft.com/office/drawing/2014/main" id="{08D44FFA-2C0A-FE45-8614-FDCB61D80AD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C6668C8-8EAC-1D41-ACE9-583FE454F071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A260103-07BA-7641-80C5-09F38B0D597A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itle 1">
            <a:extLst>
              <a:ext uri="{FF2B5EF4-FFF2-40B4-BE49-F238E27FC236}">
                <a16:creationId xmlns:a16="http://schemas.microsoft.com/office/drawing/2014/main" id="{AE98670C-E530-E74A-AD42-1774A3424DE9}"/>
              </a:ext>
            </a:extLst>
          </p:cNvPr>
          <p:cNvSpPr txBox="1">
            <a:spLocks/>
          </p:cNvSpPr>
          <p:nvPr/>
        </p:nvSpPr>
        <p:spPr>
          <a:xfrm>
            <a:off x="10473128" y="3656292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CC4DF61-882B-6A4D-B677-3D81D88340AA}"/>
              </a:ext>
            </a:extLst>
          </p:cNvPr>
          <p:cNvCxnSpPr>
            <a:cxnSpLocks/>
          </p:cNvCxnSpPr>
          <p:nvPr/>
        </p:nvCxnSpPr>
        <p:spPr>
          <a:xfrm flipH="1">
            <a:off x="10153297" y="3826703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F0EB5CA-5B46-AE48-82BB-BF20C87E704C}"/>
              </a:ext>
            </a:extLst>
          </p:cNvPr>
          <p:cNvCxnSpPr>
            <a:cxnSpLocks/>
          </p:cNvCxnSpPr>
          <p:nvPr/>
        </p:nvCxnSpPr>
        <p:spPr>
          <a:xfrm flipH="1" flipV="1">
            <a:off x="10625335" y="3425383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itle 1">
            <a:extLst>
              <a:ext uri="{FF2B5EF4-FFF2-40B4-BE49-F238E27FC236}">
                <a16:creationId xmlns:a16="http://schemas.microsoft.com/office/drawing/2014/main" id="{3AAA86E3-DC9E-274B-A8E7-5FB0D160A273}"/>
              </a:ext>
            </a:extLst>
          </p:cNvPr>
          <p:cNvSpPr txBox="1">
            <a:spLocks/>
          </p:cNvSpPr>
          <p:nvPr/>
        </p:nvSpPr>
        <p:spPr>
          <a:xfrm>
            <a:off x="9445259" y="1739473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8B85BE5-443F-3544-BD2D-2A2FF81931B6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9864572" y="2249140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4F51929-9F28-8C47-B643-DAE0234DD907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itle 1">
            <a:extLst>
              <a:ext uri="{FF2B5EF4-FFF2-40B4-BE49-F238E27FC236}">
                <a16:creationId xmlns:a16="http://schemas.microsoft.com/office/drawing/2014/main" id="{C682732F-DCBD-CD4E-8429-C16105D3E0BA}"/>
              </a:ext>
            </a:extLst>
          </p:cNvPr>
          <p:cNvSpPr txBox="1">
            <a:spLocks/>
          </p:cNvSpPr>
          <p:nvPr/>
        </p:nvSpPr>
        <p:spPr>
          <a:xfrm>
            <a:off x="-32827" y="6348333"/>
            <a:ext cx="609599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Simulations from:       chi-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mcmc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-demo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30E3DE6-CC51-6141-905C-9B99F1CC4CB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0567" y="6344716"/>
            <a:ext cx="509667" cy="509667"/>
          </a:xfrm>
          <a:prstGeom prst="rect">
            <a:avLst/>
          </a:prstGeom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2162D01-C63D-E94F-B54F-625B0033EA27}"/>
              </a:ext>
            </a:extLst>
          </p:cNvPr>
          <p:cNvGrpSpPr/>
          <p:nvPr/>
        </p:nvGrpSpPr>
        <p:grpSpPr>
          <a:xfrm>
            <a:off x="1201208" y="2761783"/>
            <a:ext cx="552915" cy="552915"/>
            <a:chOff x="1201208" y="2761783"/>
            <a:chExt cx="552915" cy="552915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E4FE4FB3-30FE-EE49-AE86-D4BE2659CBA2}"/>
                </a:ext>
              </a:extLst>
            </p:cNvPr>
            <p:cNvSpPr/>
            <p:nvPr/>
          </p:nvSpPr>
          <p:spPr>
            <a:xfrm>
              <a:off x="1443068" y="3005864"/>
              <a:ext cx="68227" cy="68227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FDCEE88A-0852-834E-B6E6-440C3C2EDA39}"/>
                </a:ext>
              </a:extLst>
            </p:cNvPr>
            <p:cNvSpPr/>
            <p:nvPr/>
          </p:nvSpPr>
          <p:spPr>
            <a:xfrm>
              <a:off x="1388518" y="2950731"/>
              <a:ext cx="181083" cy="181083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B74D678-A64A-4C40-ACC0-088E40866799}"/>
                </a:ext>
              </a:extLst>
            </p:cNvPr>
            <p:cNvSpPr/>
            <p:nvPr/>
          </p:nvSpPr>
          <p:spPr>
            <a:xfrm>
              <a:off x="1346163" y="2908959"/>
              <a:ext cx="262035" cy="26203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518E0D6-A06C-E54F-90A0-BF8D5050FB80}"/>
                </a:ext>
              </a:extLst>
            </p:cNvPr>
            <p:cNvSpPr/>
            <p:nvPr/>
          </p:nvSpPr>
          <p:spPr>
            <a:xfrm>
              <a:off x="1306398" y="2869334"/>
              <a:ext cx="340874" cy="34087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1B23583-0585-A844-AEB8-2AAF78567325}"/>
                </a:ext>
              </a:extLst>
            </p:cNvPr>
            <p:cNvSpPr/>
            <p:nvPr/>
          </p:nvSpPr>
          <p:spPr>
            <a:xfrm>
              <a:off x="1253003" y="2818715"/>
              <a:ext cx="445618" cy="445618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8CEBF79-CDAD-C840-B43A-396FE0C38101}"/>
                </a:ext>
              </a:extLst>
            </p:cNvPr>
            <p:cNvSpPr/>
            <p:nvPr/>
          </p:nvSpPr>
          <p:spPr>
            <a:xfrm>
              <a:off x="1201208" y="2761783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7ACB764-8BBC-0F4B-8686-7EC25A72EF8B}"/>
              </a:ext>
            </a:extLst>
          </p:cNvPr>
          <p:cNvGrpSpPr/>
          <p:nvPr/>
        </p:nvGrpSpPr>
        <p:grpSpPr>
          <a:xfrm>
            <a:off x="2154551" y="2814918"/>
            <a:ext cx="747527" cy="747527"/>
            <a:chOff x="2164849" y="2838456"/>
            <a:chExt cx="552915" cy="552915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B6BB4BE-0D6A-2F4E-BA9E-98B5C781EF42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3E0FE82-9E5E-4346-A9E1-17C3A5F545E8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CF281FD-C4BE-F640-82A9-F9396FBAE9D9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CCAEE2C-DC87-6641-852C-4B0135781889}"/>
              </a:ext>
            </a:extLst>
          </p:cNvPr>
          <p:cNvGrpSpPr/>
          <p:nvPr/>
        </p:nvGrpSpPr>
        <p:grpSpPr>
          <a:xfrm>
            <a:off x="1256199" y="3711639"/>
            <a:ext cx="747527" cy="747527"/>
            <a:chOff x="2164849" y="2838456"/>
            <a:chExt cx="552915" cy="552915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9AD62114-F8C0-784C-A0DD-B1BA0752AC05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2750803B-2A48-794F-9A42-A2AEEB7572CE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EFF4695-2354-8448-B8BA-F2C7ECC68381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B23D8B8C-2F46-9145-9111-3E77474CA4BB}"/>
              </a:ext>
            </a:extLst>
          </p:cNvPr>
          <p:cNvGrpSpPr/>
          <p:nvPr/>
        </p:nvGrpSpPr>
        <p:grpSpPr>
          <a:xfrm>
            <a:off x="5237382" y="2760652"/>
            <a:ext cx="552915" cy="552915"/>
            <a:chOff x="1201208" y="2761783"/>
            <a:chExt cx="552915" cy="552915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1AA52779-6D2A-7845-B37A-CCCD2D0AF1B0}"/>
                </a:ext>
              </a:extLst>
            </p:cNvPr>
            <p:cNvSpPr/>
            <p:nvPr/>
          </p:nvSpPr>
          <p:spPr>
            <a:xfrm>
              <a:off x="1443068" y="3005864"/>
              <a:ext cx="68227" cy="68227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0F8EA89-10A3-0940-BDE8-15DB3E75D174}"/>
                </a:ext>
              </a:extLst>
            </p:cNvPr>
            <p:cNvSpPr/>
            <p:nvPr/>
          </p:nvSpPr>
          <p:spPr>
            <a:xfrm>
              <a:off x="1388518" y="2950731"/>
              <a:ext cx="181083" cy="181083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D93E48A-92AF-3145-9069-C1084CCF8730}"/>
                </a:ext>
              </a:extLst>
            </p:cNvPr>
            <p:cNvSpPr/>
            <p:nvPr/>
          </p:nvSpPr>
          <p:spPr>
            <a:xfrm>
              <a:off x="1346163" y="2908959"/>
              <a:ext cx="262035" cy="26203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45D5697-8307-2945-AB50-057AEA33E0E5}"/>
                </a:ext>
              </a:extLst>
            </p:cNvPr>
            <p:cNvSpPr/>
            <p:nvPr/>
          </p:nvSpPr>
          <p:spPr>
            <a:xfrm>
              <a:off x="1306398" y="2869334"/>
              <a:ext cx="340874" cy="34087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9101DCA-7BEC-0E44-801E-CA37BB648710}"/>
                </a:ext>
              </a:extLst>
            </p:cNvPr>
            <p:cNvSpPr/>
            <p:nvPr/>
          </p:nvSpPr>
          <p:spPr>
            <a:xfrm>
              <a:off x="1253003" y="2818715"/>
              <a:ext cx="445618" cy="445618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7334059-F25A-B845-90E8-669AD5521191}"/>
                </a:ext>
              </a:extLst>
            </p:cNvPr>
            <p:cNvSpPr/>
            <p:nvPr/>
          </p:nvSpPr>
          <p:spPr>
            <a:xfrm>
              <a:off x="1201208" y="2761783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E0A1306-6E50-D143-9912-EC456B8DBB1F}"/>
              </a:ext>
            </a:extLst>
          </p:cNvPr>
          <p:cNvGrpSpPr/>
          <p:nvPr/>
        </p:nvGrpSpPr>
        <p:grpSpPr>
          <a:xfrm>
            <a:off x="6190725" y="2813787"/>
            <a:ext cx="747527" cy="747527"/>
            <a:chOff x="2164849" y="2838456"/>
            <a:chExt cx="552915" cy="552915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CB14770-8F3D-7B44-A64C-E51168A9426D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5A4814F8-D707-B64D-BC4E-C8067ED6ABB0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5DB61BC-CF9F-D547-99D8-00BF440A4FD4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021ABA0-8589-D945-BDBA-0CE4C83E4B08}"/>
              </a:ext>
            </a:extLst>
          </p:cNvPr>
          <p:cNvGrpSpPr/>
          <p:nvPr/>
        </p:nvGrpSpPr>
        <p:grpSpPr>
          <a:xfrm>
            <a:off x="5292373" y="3710508"/>
            <a:ext cx="747527" cy="747527"/>
            <a:chOff x="2164849" y="2838456"/>
            <a:chExt cx="552915" cy="552915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97DB5A5-5B0C-ED4F-9A20-18F52D29C250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CF81F41-45D3-A242-B29B-E41FA41EADDD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92BA475-04C3-4749-8F06-3E7271003CDD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52BE4BA8-85B3-DC47-BD26-2B4DFF808C04}"/>
              </a:ext>
            </a:extLst>
          </p:cNvPr>
          <p:cNvGrpSpPr/>
          <p:nvPr/>
        </p:nvGrpSpPr>
        <p:grpSpPr>
          <a:xfrm>
            <a:off x="9206890" y="2754559"/>
            <a:ext cx="552915" cy="552915"/>
            <a:chOff x="1201208" y="2761783"/>
            <a:chExt cx="552915" cy="552915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F571245-1B3E-7142-8D02-BDC43D64E2C3}"/>
                </a:ext>
              </a:extLst>
            </p:cNvPr>
            <p:cNvSpPr/>
            <p:nvPr/>
          </p:nvSpPr>
          <p:spPr>
            <a:xfrm>
              <a:off x="1443068" y="3005864"/>
              <a:ext cx="68227" cy="68227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A39E406-44EF-B349-B582-C3F6B8D8491D}"/>
                </a:ext>
              </a:extLst>
            </p:cNvPr>
            <p:cNvSpPr/>
            <p:nvPr/>
          </p:nvSpPr>
          <p:spPr>
            <a:xfrm>
              <a:off x="1388518" y="2950731"/>
              <a:ext cx="181083" cy="181083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B9ACDB0F-D8C2-D342-B981-BF65E57610CC}"/>
                </a:ext>
              </a:extLst>
            </p:cNvPr>
            <p:cNvSpPr/>
            <p:nvPr/>
          </p:nvSpPr>
          <p:spPr>
            <a:xfrm>
              <a:off x="1346163" y="2908959"/>
              <a:ext cx="262035" cy="26203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5D2A850-25CE-6E44-894F-600F61368123}"/>
                </a:ext>
              </a:extLst>
            </p:cNvPr>
            <p:cNvSpPr/>
            <p:nvPr/>
          </p:nvSpPr>
          <p:spPr>
            <a:xfrm>
              <a:off x="1306398" y="2869334"/>
              <a:ext cx="340874" cy="34087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66EC6A1-5FB9-6D47-8CE4-5BA89F392231}"/>
                </a:ext>
              </a:extLst>
            </p:cNvPr>
            <p:cNvSpPr/>
            <p:nvPr/>
          </p:nvSpPr>
          <p:spPr>
            <a:xfrm>
              <a:off x="1253003" y="2818715"/>
              <a:ext cx="445618" cy="445618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5B2F10B2-8F4F-FC4C-9AD1-4D2F9C9FCEFA}"/>
                </a:ext>
              </a:extLst>
            </p:cNvPr>
            <p:cNvSpPr/>
            <p:nvPr/>
          </p:nvSpPr>
          <p:spPr>
            <a:xfrm>
              <a:off x="1201208" y="2761783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D9A8844-F61C-4C4F-935A-6CCADA2546E2}"/>
              </a:ext>
            </a:extLst>
          </p:cNvPr>
          <p:cNvGrpSpPr/>
          <p:nvPr/>
        </p:nvGrpSpPr>
        <p:grpSpPr>
          <a:xfrm>
            <a:off x="10160233" y="2801431"/>
            <a:ext cx="747527" cy="747527"/>
            <a:chOff x="2164849" y="2838456"/>
            <a:chExt cx="552915" cy="552915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14A9497A-1A2D-0A4E-BB92-ED734DA1D957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1F61DB9-063D-9645-9D47-91DB658D26AF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0A02AA0-2252-7F4F-B59D-D217E6AF819A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FDBB3D6-489D-6A47-9675-7DD4984718B5}"/>
              </a:ext>
            </a:extLst>
          </p:cNvPr>
          <p:cNvGrpSpPr/>
          <p:nvPr/>
        </p:nvGrpSpPr>
        <p:grpSpPr>
          <a:xfrm>
            <a:off x="9261881" y="3698152"/>
            <a:ext cx="747527" cy="747527"/>
            <a:chOff x="2164849" y="2838456"/>
            <a:chExt cx="552915" cy="552915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711D6991-9D78-CE42-95C3-23F2F8CFD9E1}"/>
                </a:ext>
              </a:extLst>
            </p:cNvPr>
            <p:cNvSpPr/>
            <p:nvPr/>
          </p:nvSpPr>
          <p:spPr>
            <a:xfrm>
              <a:off x="2315540" y="2991368"/>
              <a:ext cx="250934" cy="250934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FFAECD7B-A1B8-454E-BDD9-B0915908B1E5}"/>
                </a:ext>
              </a:extLst>
            </p:cNvPr>
            <p:cNvSpPr/>
            <p:nvPr/>
          </p:nvSpPr>
          <p:spPr>
            <a:xfrm>
              <a:off x="2247399" y="2926144"/>
              <a:ext cx="390324" cy="39032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FC9BB5A-200D-4340-9568-165A2BC2F727}"/>
                </a:ext>
              </a:extLst>
            </p:cNvPr>
            <p:cNvSpPr/>
            <p:nvPr/>
          </p:nvSpPr>
          <p:spPr>
            <a:xfrm>
              <a:off x="2164849" y="2838456"/>
              <a:ext cx="552915" cy="552915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BC3AA9D-ECED-664C-81C6-72C4409806B0}"/>
              </a:ext>
            </a:extLst>
          </p:cNvPr>
          <p:cNvGrpSpPr/>
          <p:nvPr/>
        </p:nvGrpSpPr>
        <p:grpSpPr>
          <a:xfrm>
            <a:off x="425034" y="-95902"/>
            <a:ext cx="11368557" cy="1465985"/>
            <a:chOff x="203683" y="91838"/>
            <a:chExt cx="11368557" cy="1465985"/>
          </a:xfrm>
        </p:grpSpPr>
        <p:sp>
          <p:nvSpPr>
            <p:cNvPr id="202" name="Title 1">
              <a:extLst>
                <a:ext uri="{FF2B5EF4-FFF2-40B4-BE49-F238E27FC236}">
                  <a16:creationId xmlns:a16="http://schemas.microsoft.com/office/drawing/2014/main" id="{9B4BF055-594F-B748-B15B-670DDBD9A316}"/>
                </a:ext>
              </a:extLst>
            </p:cNvPr>
            <p:cNvSpPr txBox="1">
              <a:spLocks/>
            </p:cNvSpPr>
            <p:nvPr/>
          </p:nvSpPr>
          <p:spPr>
            <a:xfrm>
              <a:off x="203683" y="91838"/>
              <a:ext cx="4673117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Simplest MCMC</a:t>
              </a:r>
            </a:p>
          </p:txBody>
        </p:sp>
        <p:sp>
          <p:nvSpPr>
            <p:cNvPr id="203" name="Title 1">
              <a:extLst>
                <a:ext uri="{FF2B5EF4-FFF2-40B4-BE49-F238E27FC236}">
                  <a16:creationId xmlns:a16="http://schemas.microsoft.com/office/drawing/2014/main" id="{0F44DD55-05E2-CA4F-BA6E-2D94273BEB27}"/>
                </a:ext>
              </a:extLst>
            </p:cNvPr>
            <p:cNvSpPr txBox="1">
              <a:spLocks/>
            </p:cNvSpPr>
            <p:nvPr/>
          </p:nvSpPr>
          <p:spPr>
            <a:xfrm>
              <a:off x="5050185" y="91838"/>
              <a:ext cx="1463044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vs.</a:t>
              </a:r>
            </a:p>
          </p:txBody>
        </p:sp>
        <p:sp>
          <p:nvSpPr>
            <p:cNvPr id="204" name="Title 1">
              <a:extLst>
                <a:ext uri="{FF2B5EF4-FFF2-40B4-BE49-F238E27FC236}">
                  <a16:creationId xmlns:a16="http://schemas.microsoft.com/office/drawing/2014/main" id="{F4635153-E079-9144-932C-B1F7683D76A7}"/>
                </a:ext>
              </a:extLst>
            </p:cNvPr>
            <p:cNvSpPr txBox="1">
              <a:spLocks/>
            </p:cNvSpPr>
            <p:nvPr/>
          </p:nvSpPr>
          <p:spPr>
            <a:xfrm>
              <a:off x="6686615" y="91838"/>
              <a:ext cx="4885625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Nested sampling</a:t>
              </a:r>
            </a:p>
          </p:txBody>
        </p: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58421C3-C120-9448-9380-33C0F4441868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03596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4CBCF61-D503-934C-92B5-E63DA08E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7" y="1629000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sp>
        <p:nvSpPr>
          <p:cNvPr id="33" name="Circular Arrow 32">
            <a:extLst>
              <a:ext uri="{FF2B5EF4-FFF2-40B4-BE49-F238E27FC236}">
                <a16:creationId xmlns:a16="http://schemas.microsoft.com/office/drawing/2014/main" id="{DCB715AC-A9CA-5842-8A5C-8E8C4A011AE7}"/>
              </a:ext>
            </a:extLst>
          </p:cNvPr>
          <p:cNvSpPr/>
          <p:nvPr/>
        </p:nvSpPr>
        <p:spPr>
          <a:xfrm rot="10800000" flipH="1">
            <a:off x="2616218" y="4155439"/>
            <a:ext cx="2349229" cy="2158773"/>
          </a:xfrm>
          <a:prstGeom prst="circularArrow">
            <a:avLst>
              <a:gd name="adj1" fmla="val 4091"/>
              <a:gd name="adj2" fmla="val 985242"/>
              <a:gd name="adj3" fmla="val 20035987"/>
              <a:gd name="adj4" fmla="val 11376547"/>
              <a:gd name="adj5" fmla="val 81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ular Arrow 38">
            <a:extLst>
              <a:ext uri="{FF2B5EF4-FFF2-40B4-BE49-F238E27FC236}">
                <a16:creationId xmlns:a16="http://schemas.microsoft.com/office/drawing/2014/main" id="{41B4F00D-3CC2-D94C-8807-FEEDDBF4CC0B}"/>
              </a:ext>
            </a:extLst>
          </p:cNvPr>
          <p:cNvSpPr/>
          <p:nvPr/>
        </p:nvSpPr>
        <p:spPr>
          <a:xfrm rot="10800000" flipH="1">
            <a:off x="6817976" y="4155439"/>
            <a:ext cx="2349229" cy="2158773"/>
          </a:xfrm>
          <a:prstGeom prst="circularArrow">
            <a:avLst>
              <a:gd name="adj1" fmla="val 4091"/>
              <a:gd name="adj2" fmla="val 985242"/>
              <a:gd name="adj3" fmla="val 20035987"/>
              <a:gd name="adj4" fmla="val 11376547"/>
              <a:gd name="adj5" fmla="val 818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8A4D-FDDF-5542-9CA5-4D25EBDAF594}"/>
              </a:ext>
            </a:extLst>
          </p:cNvPr>
          <p:cNvGrpSpPr/>
          <p:nvPr/>
        </p:nvGrpSpPr>
        <p:grpSpPr>
          <a:xfrm>
            <a:off x="203682" y="2520109"/>
            <a:ext cx="509667" cy="2328118"/>
            <a:chOff x="269187" y="2387600"/>
            <a:chExt cx="509667" cy="2328118"/>
          </a:xfrm>
        </p:grpSpPr>
        <p:sp>
          <p:nvSpPr>
            <p:cNvPr id="70" name="Title 1">
              <a:extLst>
                <a:ext uri="{FF2B5EF4-FFF2-40B4-BE49-F238E27FC236}">
                  <a16:creationId xmlns:a16="http://schemas.microsoft.com/office/drawing/2014/main" id="{46D16AC5-69C1-2940-AF7D-566AA392FC0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32BE55C-E639-494D-9BFE-E1DF5F4A21B6}"/>
                </a:ext>
              </a:extLst>
            </p:cNvPr>
            <p:cNvCxnSpPr>
              <a:stCxn id="70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85C8B06-B969-1F41-90DD-3261C4FDF791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7151EDF-5DE3-614C-B91D-B5E820B5C4B0}"/>
              </a:ext>
            </a:extLst>
          </p:cNvPr>
          <p:cNvGrpSpPr/>
          <p:nvPr/>
        </p:nvGrpSpPr>
        <p:grpSpPr>
          <a:xfrm rot="5400000">
            <a:off x="1596280" y="3874684"/>
            <a:ext cx="509667" cy="2328118"/>
            <a:chOff x="421587" y="2540000"/>
            <a:chExt cx="509667" cy="2328118"/>
          </a:xfrm>
        </p:grpSpPr>
        <p:sp>
          <p:nvSpPr>
            <p:cNvPr id="74" name="Title 1">
              <a:extLst>
                <a:ext uri="{FF2B5EF4-FFF2-40B4-BE49-F238E27FC236}">
                  <a16:creationId xmlns:a16="http://schemas.microsoft.com/office/drawing/2014/main" id="{8C93A7EE-3271-524E-B43E-EEB646F1B49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2989D14-7E64-CD42-9301-4F66FCA5F6C1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67E8BE-938D-2E45-96AB-CFA7FFD84BA0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30A268CE-E332-FA48-ABA6-F10A4E5048C5}"/>
              </a:ext>
            </a:extLst>
          </p:cNvPr>
          <p:cNvSpPr txBox="1">
            <a:spLocks/>
          </p:cNvSpPr>
          <p:nvPr/>
        </p:nvSpPr>
        <p:spPr>
          <a:xfrm>
            <a:off x="2464010" y="3659909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A1533BD-8912-9644-8C64-7332F7D4511C}"/>
              </a:ext>
            </a:extLst>
          </p:cNvPr>
          <p:cNvCxnSpPr>
            <a:cxnSpLocks/>
          </p:cNvCxnSpPr>
          <p:nvPr/>
        </p:nvCxnSpPr>
        <p:spPr>
          <a:xfrm flipH="1">
            <a:off x="2144179" y="3830320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DFF1BC2-FDC9-704D-B09E-9C96C7779A07}"/>
              </a:ext>
            </a:extLst>
          </p:cNvPr>
          <p:cNvCxnSpPr>
            <a:cxnSpLocks/>
          </p:cNvCxnSpPr>
          <p:nvPr/>
        </p:nvCxnSpPr>
        <p:spPr>
          <a:xfrm flipH="1" flipV="1">
            <a:off x="2616217" y="3429000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1">
            <a:extLst>
              <a:ext uri="{FF2B5EF4-FFF2-40B4-BE49-F238E27FC236}">
                <a16:creationId xmlns:a16="http://schemas.microsoft.com/office/drawing/2014/main" id="{95815B47-D4CC-3146-8590-B6986248FB7D}"/>
              </a:ext>
            </a:extLst>
          </p:cNvPr>
          <p:cNvSpPr txBox="1">
            <a:spLocks/>
          </p:cNvSpPr>
          <p:nvPr/>
        </p:nvSpPr>
        <p:spPr>
          <a:xfrm>
            <a:off x="1436141" y="1743090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6F2B228-BCC0-D44E-B29D-139547D707B7}"/>
              </a:ext>
            </a:extLst>
          </p:cNvPr>
          <p:cNvCxnSpPr>
            <a:cxnSpLocks/>
            <a:stCxn id="97" idx="2"/>
          </p:cNvCxnSpPr>
          <p:nvPr/>
        </p:nvCxnSpPr>
        <p:spPr>
          <a:xfrm flipH="1">
            <a:off x="1855454" y="2252757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96C16CD-0A43-AD40-9C30-C6B6A9B28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313" y="1629000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89FE02-2507-784A-ADB1-3236D6509774}"/>
              </a:ext>
            </a:extLst>
          </p:cNvPr>
          <p:cNvGrpSpPr/>
          <p:nvPr/>
        </p:nvGrpSpPr>
        <p:grpSpPr>
          <a:xfrm>
            <a:off x="4243808" y="2520109"/>
            <a:ext cx="509667" cy="2328118"/>
            <a:chOff x="269187" y="2387600"/>
            <a:chExt cx="509667" cy="2328118"/>
          </a:xfrm>
        </p:grpSpPr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9128701B-555F-344F-B06A-5DB16884755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208A179D-58A0-B74F-A232-69C1A589EEB2}"/>
                </a:ext>
              </a:extLst>
            </p:cNvPr>
            <p:cNvCxnSpPr>
              <a:stCxn id="103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C0A1D18-D770-0F4F-B907-A41E3FAD64BE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81C39EC-A919-EA40-8933-8466E7ED26CA}"/>
              </a:ext>
            </a:extLst>
          </p:cNvPr>
          <p:cNvGrpSpPr/>
          <p:nvPr/>
        </p:nvGrpSpPr>
        <p:grpSpPr>
          <a:xfrm rot="5400000">
            <a:off x="5636406" y="3874684"/>
            <a:ext cx="509667" cy="2328118"/>
            <a:chOff x="421587" y="2540000"/>
            <a:chExt cx="509667" cy="2328118"/>
          </a:xfrm>
        </p:grpSpPr>
        <p:sp>
          <p:nvSpPr>
            <p:cNvPr id="107" name="Title 1">
              <a:extLst>
                <a:ext uri="{FF2B5EF4-FFF2-40B4-BE49-F238E27FC236}">
                  <a16:creationId xmlns:a16="http://schemas.microsoft.com/office/drawing/2014/main" id="{76310BC3-9CDA-1D4F-83B9-4C109B679512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03938E18-276A-F444-BBE2-6F530265752F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28BA1-F9C0-1F40-9366-8F06F4DBC27E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itle 1">
            <a:extLst>
              <a:ext uri="{FF2B5EF4-FFF2-40B4-BE49-F238E27FC236}">
                <a16:creationId xmlns:a16="http://schemas.microsoft.com/office/drawing/2014/main" id="{295CEF5F-9D2A-2F4A-93A4-30F4A8179D01}"/>
              </a:ext>
            </a:extLst>
          </p:cNvPr>
          <p:cNvSpPr txBox="1">
            <a:spLocks/>
          </p:cNvSpPr>
          <p:nvPr/>
        </p:nvSpPr>
        <p:spPr>
          <a:xfrm>
            <a:off x="6504136" y="3659909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0B2C32C-E938-3E41-91DC-B8156D3E9D9D}"/>
              </a:ext>
            </a:extLst>
          </p:cNvPr>
          <p:cNvCxnSpPr>
            <a:cxnSpLocks/>
          </p:cNvCxnSpPr>
          <p:nvPr/>
        </p:nvCxnSpPr>
        <p:spPr>
          <a:xfrm flipH="1">
            <a:off x="6184305" y="3830320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5DC5CF2-EB2A-0E45-99B6-BA4B91054766}"/>
              </a:ext>
            </a:extLst>
          </p:cNvPr>
          <p:cNvCxnSpPr>
            <a:cxnSpLocks/>
          </p:cNvCxnSpPr>
          <p:nvPr/>
        </p:nvCxnSpPr>
        <p:spPr>
          <a:xfrm flipH="1" flipV="1">
            <a:off x="6656343" y="3429000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1">
            <a:extLst>
              <a:ext uri="{FF2B5EF4-FFF2-40B4-BE49-F238E27FC236}">
                <a16:creationId xmlns:a16="http://schemas.microsoft.com/office/drawing/2014/main" id="{02047BA4-478A-F94A-9F38-811DD001C07E}"/>
              </a:ext>
            </a:extLst>
          </p:cNvPr>
          <p:cNvSpPr txBox="1">
            <a:spLocks/>
          </p:cNvSpPr>
          <p:nvPr/>
        </p:nvSpPr>
        <p:spPr>
          <a:xfrm>
            <a:off x="5476267" y="1743090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11A5C03-F034-D14C-AC6D-86A9E4692EFB}"/>
              </a:ext>
            </a:extLst>
          </p:cNvPr>
          <p:cNvCxnSpPr>
            <a:cxnSpLocks/>
            <a:stCxn id="113" idx="2"/>
          </p:cNvCxnSpPr>
          <p:nvPr/>
        </p:nvCxnSpPr>
        <p:spPr>
          <a:xfrm flipH="1">
            <a:off x="5895580" y="2252757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15314F49-E1F4-684F-9EF5-8C45F50CF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05" y="1625383"/>
            <a:ext cx="3600000" cy="3600000"/>
          </a:xfrm>
          <a:prstGeom prst="rect">
            <a:avLst/>
          </a:prstGeom>
          <a:ln w="38100" cmpd="dbl">
            <a:solidFill>
              <a:schemeClr val="tx1"/>
            </a:solidFill>
          </a:ln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8355896-46E5-4740-ABF9-D3C8B63B4C4F}"/>
              </a:ext>
            </a:extLst>
          </p:cNvPr>
          <p:cNvGrpSpPr/>
          <p:nvPr/>
        </p:nvGrpSpPr>
        <p:grpSpPr>
          <a:xfrm>
            <a:off x="8212800" y="2516492"/>
            <a:ext cx="509667" cy="2328118"/>
            <a:chOff x="269187" y="2387600"/>
            <a:chExt cx="509667" cy="2328118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5DDB167C-E3D5-874D-ACD3-B2B545E63C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4163" y="32924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2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41F0C7B-531E-294E-BFF0-139CB776701C}"/>
                </a:ext>
              </a:extLst>
            </p:cNvPr>
            <p:cNvCxnSpPr>
              <a:stCxn id="117" idx="3"/>
            </p:cNvCxnSpPr>
            <p:nvPr/>
          </p:nvCxnSpPr>
          <p:spPr>
            <a:xfrm flipV="1">
              <a:off x="524021" y="23876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7A49AA5-9EAC-3047-9FD2-5D0C25E35857}"/>
                </a:ext>
              </a:extLst>
            </p:cNvPr>
            <p:cNvCxnSpPr/>
            <p:nvPr/>
          </p:nvCxnSpPr>
          <p:spPr>
            <a:xfrm>
              <a:off x="524021" y="40271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BAD0D6D-AE48-1B48-9732-C85000841602}"/>
              </a:ext>
            </a:extLst>
          </p:cNvPr>
          <p:cNvGrpSpPr/>
          <p:nvPr/>
        </p:nvGrpSpPr>
        <p:grpSpPr>
          <a:xfrm rot="5400000">
            <a:off x="9605398" y="3871067"/>
            <a:ext cx="509667" cy="2328118"/>
            <a:chOff x="421587" y="2540000"/>
            <a:chExt cx="509667" cy="2328118"/>
          </a:xfrm>
        </p:grpSpPr>
        <p:sp>
          <p:nvSpPr>
            <p:cNvPr id="121" name="Title 1">
              <a:extLst>
                <a:ext uri="{FF2B5EF4-FFF2-40B4-BE49-F238E27FC236}">
                  <a16:creationId xmlns:a16="http://schemas.microsoft.com/office/drawing/2014/main" id="{08D44FFA-2C0A-FE45-8614-FDCB61D80AD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96563" y="3444885"/>
              <a:ext cx="959716" cy="509667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Helvetica Light" charset="0"/>
                  <a:ea typeface="Helvetica Light" charset="0"/>
                  <a:cs typeface="Helvetica Light" charset="0"/>
                </a:rPr>
                <a:t>Par 1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C6668C8-8EAC-1D41-ACE9-583FE454F071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flipV="1">
              <a:off x="676421" y="2540000"/>
              <a:ext cx="0" cy="679861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A260103-07BA-7641-80C5-09F38B0D597A}"/>
                </a:ext>
              </a:extLst>
            </p:cNvPr>
            <p:cNvCxnSpPr>
              <a:cxnSpLocks/>
            </p:cNvCxnSpPr>
            <p:nvPr/>
          </p:nvCxnSpPr>
          <p:spPr>
            <a:xfrm>
              <a:off x="676421" y="4179577"/>
              <a:ext cx="0" cy="688541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itle 1">
            <a:extLst>
              <a:ext uri="{FF2B5EF4-FFF2-40B4-BE49-F238E27FC236}">
                <a16:creationId xmlns:a16="http://schemas.microsoft.com/office/drawing/2014/main" id="{AE98670C-E530-E74A-AD42-1774A3424DE9}"/>
              </a:ext>
            </a:extLst>
          </p:cNvPr>
          <p:cNvSpPr txBox="1">
            <a:spLocks/>
          </p:cNvSpPr>
          <p:nvPr/>
        </p:nvSpPr>
        <p:spPr>
          <a:xfrm>
            <a:off x="10473128" y="3656292"/>
            <a:ext cx="1288793" cy="740576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FF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FF0000"/>
                </a:solidFill>
                <a:latin typeface="Helvetica Light" charset="0"/>
                <a:ea typeface="Helvetica Light" charset="0"/>
                <a:cs typeface="Helvetica Light" charset="0"/>
              </a:rPr>
              <a:t>Local minima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CC4DF61-882B-6A4D-B677-3D81D88340AA}"/>
              </a:ext>
            </a:extLst>
          </p:cNvPr>
          <p:cNvCxnSpPr>
            <a:cxnSpLocks/>
          </p:cNvCxnSpPr>
          <p:nvPr/>
        </p:nvCxnSpPr>
        <p:spPr>
          <a:xfrm flipH="1">
            <a:off x="10153297" y="3826703"/>
            <a:ext cx="319831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F0EB5CA-5B46-AE48-82BB-BF20C87E704C}"/>
              </a:ext>
            </a:extLst>
          </p:cNvPr>
          <p:cNvCxnSpPr>
            <a:cxnSpLocks/>
          </p:cNvCxnSpPr>
          <p:nvPr/>
        </p:nvCxnSpPr>
        <p:spPr>
          <a:xfrm flipH="1" flipV="1">
            <a:off x="10625335" y="3425383"/>
            <a:ext cx="30272" cy="23090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itle 1">
            <a:extLst>
              <a:ext uri="{FF2B5EF4-FFF2-40B4-BE49-F238E27FC236}">
                <a16:creationId xmlns:a16="http://schemas.microsoft.com/office/drawing/2014/main" id="{3AAA86E3-DC9E-274B-A8E7-5FB0D160A273}"/>
              </a:ext>
            </a:extLst>
          </p:cNvPr>
          <p:cNvSpPr txBox="1">
            <a:spLocks/>
          </p:cNvSpPr>
          <p:nvPr/>
        </p:nvSpPr>
        <p:spPr>
          <a:xfrm>
            <a:off x="9445259" y="1739473"/>
            <a:ext cx="2316662" cy="509667"/>
          </a:xfrm>
          <a:prstGeom prst="rect">
            <a:avLst/>
          </a:prstGeom>
          <a:solidFill>
            <a:schemeClr val="bg1"/>
          </a:solidFill>
          <a:ln w="25400" cap="sq"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rgbClr val="00B050"/>
                </a:solidFill>
                <a:latin typeface="Helvetica Light" charset="0"/>
                <a:ea typeface="Helvetica Light" charset="0"/>
                <a:cs typeface="Helvetica Light" charset="0"/>
              </a:rPr>
              <a:t>True minimum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8B85BE5-443F-3544-BD2D-2A2FF81931B6}"/>
              </a:ext>
            </a:extLst>
          </p:cNvPr>
          <p:cNvCxnSpPr>
            <a:cxnSpLocks/>
            <a:stCxn id="127" idx="2"/>
          </p:cNvCxnSpPr>
          <p:nvPr/>
        </p:nvCxnSpPr>
        <p:spPr>
          <a:xfrm flipH="1">
            <a:off x="9864572" y="2249140"/>
            <a:ext cx="739018" cy="49235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1A3CDBCC-E37F-7342-9D65-DE5548F11028}"/>
              </a:ext>
            </a:extLst>
          </p:cNvPr>
          <p:cNvGrpSpPr/>
          <p:nvPr/>
        </p:nvGrpSpPr>
        <p:grpSpPr>
          <a:xfrm>
            <a:off x="425034" y="-95902"/>
            <a:ext cx="11368557" cy="1465985"/>
            <a:chOff x="203683" y="91838"/>
            <a:chExt cx="11368557" cy="1465985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D786A01-9AAE-C144-89E5-2D8A7E2E6018}"/>
                </a:ext>
              </a:extLst>
            </p:cNvPr>
            <p:cNvSpPr txBox="1">
              <a:spLocks/>
            </p:cNvSpPr>
            <p:nvPr/>
          </p:nvSpPr>
          <p:spPr>
            <a:xfrm>
              <a:off x="203683" y="91838"/>
              <a:ext cx="4673117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r>
                <a:rPr lang="en-US" sz="4800" dirty="0">
                  <a:solidFill>
                    <a:schemeClr val="bg1">
                      <a:lumMod val="85000"/>
                    </a:schemeClr>
                  </a:solidFill>
                </a:rPr>
                <a:t>Simplest MCMC</a:t>
              </a:r>
            </a:p>
          </p:txBody>
        </p: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6458B04D-100F-9545-8CBC-8774BECC14DA}"/>
                </a:ext>
              </a:extLst>
            </p:cNvPr>
            <p:cNvSpPr txBox="1">
              <a:spLocks/>
            </p:cNvSpPr>
            <p:nvPr/>
          </p:nvSpPr>
          <p:spPr>
            <a:xfrm>
              <a:off x="5050185" y="91838"/>
              <a:ext cx="1463044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vs.</a:t>
              </a:r>
            </a:p>
          </p:txBody>
        </p:sp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E5AB9242-97D7-1646-9038-41949ABE4799}"/>
                </a:ext>
              </a:extLst>
            </p:cNvPr>
            <p:cNvSpPr txBox="1">
              <a:spLocks/>
            </p:cNvSpPr>
            <p:nvPr/>
          </p:nvSpPr>
          <p:spPr>
            <a:xfrm>
              <a:off x="6686615" y="91838"/>
              <a:ext cx="4885625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r>
                <a:rPr lang="en-US" sz="4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Nested sampling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33F4B9-7F60-4147-83A2-5640629952C3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itle 1">
            <a:extLst>
              <a:ext uri="{FF2B5EF4-FFF2-40B4-BE49-F238E27FC236}">
                <a16:creationId xmlns:a16="http://schemas.microsoft.com/office/drawing/2014/main" id="{6788AC9B-2A68-5045-8400-C9859FFB9C72}"/>
              </a:ext>
            </a:extLst>
          </p:cNvPr>
          <p:cNvSpPr txBox="1">
            <a:spLocks/>
          </p:cNvSpPr>
          <p:nvPr/>
        </p:nvSpPr>
        <p:spPr>
          <a:xfrm>
            <a:off x="-32827" y="6348333"/>
            <a:ext cx="609599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Simulations from:       chi-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feng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mcmc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-demo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E3BB86D-B90F-2D4B-B6FE-AAC6A8F881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50567" y="6344716"/>
            <a:ext cx="509667" cy="50966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16CA7CB1-5CE9-E742-A6A5-46F359EBF64B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0684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959305-4E88-E443-A6E8-D67755DC7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76" r="41726"/>
          <a:stretch/>
        </p:blipFill>
        <p:spPr>
          <a:xfrm>
            <a:off x="6354632" y="1416368"/>
            <a:ext cx="4884868" cy="47777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0F1D2E-D93B-B940-AFEC-2939A6FB31F5}"/>
              </a:ext>
            </a:extLst>
          </p:cNvPr>
          <p:cNvSpPr/>
          <p:nvPr/>
        </p:nvSpPr>
        <p:spPr>
          <a:xfrm>
            <a:off x="11494373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14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DC8085-47F9-0447-9263-D12A318C56B3}"/>
              </a:ext>
            </a:extLst>
          </p:cNvPr>
          <p:cNvGrpSpPr/>
          <p:nvPr/>
        </p:nvGrpSpPr>
        <p:grpSpPr>
          <a:xfrm>
            <a:off x="298034" y="-95902"/>
            <a:ext cx="11495557" cy="1465985"/>
            <a:chOff x="76683" y="91838"/>
            <a:chExt cx="11495557" cy="146598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1EFED49-6973-A342-9A06-F071ED776F4E}"/>
                </a:ext>
              </a:extLst>
            </p:cNvPr>
            <p:cNvSpPr txBox="1">
              <a:spLocks/>
            </p:cNvSpPr>
            <p:nvPr/>
          </p:nvSpPr>
          <p:spPr>
            <a:xfrm>
              <a:off x="76683" y="91838"/>
              <a:ext cx="4673117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pPr algn="r"/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MCMC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8122823E-7959-5142-8FBC-A901106DAC52}"/>
                </a:ext>
              </a:extLst>
            </p:cNvPr>
            <p:cNvSpPr txBox="1">
              <a:spLocks/>
            </p:cNvSpPr>
            <p:nvPr/>
          </p:nvSpPr>
          <p:spPr>
            <a:xfrm>
              <a:off x="5050185" y="91838"/>
              <a:ext cx="1463044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pPr algn="ctr"/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vs.</a:t>
              </a: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DDF0B2D7-4A8B-E247-A36C-43E7039F81A5}"/>
                </a:ext>
              </a:extLst>
            </p:cNvPr>
            <p:cNvSpPr txBox="1">
              <a:spLocks/>
            </p:cNvSpPr>
            <p:nvPr/>
          </p:nvSpPr>
          <p:spPr>
            <a:xfrm>
              <a:off x="6686615" y="91838"/>
              <a:ext cx="4885625" cy="146598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35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1pPr>
            </a:lstStyle>
            <a:p>
              <a:r>
                <a:rPr lang="en-US" sz="4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Nested sampling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21C928-4AD4-0944-882B-7E3C5271F90A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48E6CD2-C749-844A-8DFA-63F5C39BA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6" r="41726"/>
          <a:stretch/>
        </p:blipFill>
        <p:spPr>
          <a:xfrm>
            <a:off x="651711" y="1416368"/>
            <a:ext cx="4884868" cy="47777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F87F3F-2595-9A48-8755-FF6FBD083823}"/>
              </a:ext>
            </a:extLst>
          </p:cNvPr>
          <p:cNvSpPr/>
          <p:nvPr/>
        </p:nvSpPr>
        <p:spPr>
          <a:xfrm>
            <a:off x="4938131" y="1255783"/>
            <a:ext cx="624918" cy="6644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24AADBE-663D-3E42-A8FB-FB49B1042B55}"/>
              </a:ext>
            </a:extLst>
          </p:cNvPr>
          <p:cNvSpPr txBox="1">
            <a:spLocks/>
          </p:cNvSpPr>
          <p:nvPr/>
        </p:nvSpPr>
        <p:spPr>
          <a:xfrm>
            <a:off x="4369758" y="5849265"/>
            <a:ext cx="3266599" cy="1008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NGC 4968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F934C5-6B54-C541-AB67-E7B157F53DBE}"/>
              </a:ext>
            </a:extLst>
          </p:cNvPr>
          <p:cNvSpPr/>
          <p:nvPr/>
        </p:nvSpPr>
        <p:spPr>
          <a:xfrm>
            <a:off x="11501150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55736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8BC4D23-0A4C-EB4B-BAC7-B927AFE1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9" y="0"/>
            <a:ext cx="5102831" cy="68649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6D85EB-A3DD-4144-A53C-209908394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7"/>
          <a:stretch/>
        </p:blipFill>
        <p:spPr>
          <a:xfrm>
            <a:off x="105213" y="1348195"/>
            <a:ext cx="7061801" cy="51840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DF0B2D7-4A8B-E247-A36C-43E7039F81A5}"/>
              </a:ext>
            </a:extLst>
          </p:cNvPr>
          <p:cNvSpPr txBox="1">
            <a:spLocks/>
          </p:cNvSpPr>
          <p:nvPr/>
        </p:nvSpPr>
        <p:spPr>
          <a:xfrm>
            <a:off x="208970" y="-95902"/>
            <a:ext cx="11584621" cy="1465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Local minima?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21C928-4AD4-0944-882B-7E3C5271F90A}"/>
              </a:ext>
            </a:extLst>
          </p:cNvPr>
          <p:cNvCxnSpPr>
            <a:cxnSpLocks/>
          </p:cNvCxnSpPr>
          <p:nvPr/>
        </p:nvCxnSpPr>
        <p:spPr>
          <a:xfrm>
            <a:off x="208975" y="1105963"/>
            <a:ext cx="622264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1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8BC4D23-0A4C-EB4B-BAC7-B927AFE1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169" y="0"/>
            <a:ext cx="5102831" cy="68649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6D85EB-A3DD-4144-A53C-2099083942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7"/>
          <a:stretch/>
        </p:blipFill>
        <p:spPr>
          <a:xfrm>
            <a:off x="105213" y="1348195"/>
            <a:ext cx="7061801" cy="518407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DF0B2D7-4A8B-E247-A36C-43E7039F81A5}"/>
              </a:ext>
            </a:extLst>
          </p:cNvPr>
          <p:cNvSpPr txBox="1">
            <a:spLocks/>
          </p:cNvSpPr>
          <p:nvPr/>
        </p:nvSpPr>
        <p:spPr>
          <a:xfrm>
            <a:off x="208970" y="-95902"/>
            <a:ext cx="11584621" cy="1465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</a:rPr>
              <a:t>Local minima?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21C928-4AD4-0944-882B-7E3C5271F90A}"/>
              </a:ext>
            </a:extLst>
          </p:cNvPr>
          <p:cNvCxnSpPr>
            <a:cxnSpLocks/>
          </p:cNvCxnSpPr>
          <p:nvPr/>
        </p:nvCxnSpPr>
        <p:spPr>
          <a:xfrm>
            <a:off x="208975" y="1105963"/>
            <a:ext cx="6222647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9576DF9-C467-C242-869C-BC285AAD5FBE}"/>
              </a:ext>
            </a:extLst>
          </p:cNvPr>
          <p:cNvSpPr/>
          <p:nvPr/>
        </p:nvSpPr>
        <p:spPr>
          <a:xfrm>
            <a:off x="2384533" y="1586429"/>
            <a:ext cx="2263697" cy="226369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6B75DE-D1A8-DF4B-86F4-9E65CAB35957}"/>
              </a:ext>
            </a:extLst>
          </p:cNvPr>
          <p:cNvSpPr/>
          <p:nvPr/>
        </p:nvSpPr>
        <p:spPr>
          <a:xfrm rot="1876475">
            <a:off x="9593377" y="621614"/>
            <a:ext cx="1453034" cy="226369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20D5E1-7399-C541-9340-A0A99826B50D}"/>
              </a:ext>
            </a:extLst>
          </p:cNvPr>
          <p:cNvSpPr/>
          <p:nvPr/>
        </p:nvSpPr>
        <p:spPr>
          <a:xfrm>
            <a:off x="2380817" y="1582713"/>
            <a:ext cx="2263697" cy="22636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BC8D25-4AED-CB47-8846-FC2CAE0B8464}"/>
              </a:ext>
            </a:extLst>
          </p:cNvPr>
          <p:cNvSpPr/>
          <p:nvPr/>
        </p:nvSpPr>
        <p:spPr>
          <a:xfrm rot="1876475">
            <a:off x="9589661" y="617898"/>
            <a:ext cx="1453034" cy="22636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D1AC9C-1E5F-F049-8465-8AA63C0D3635}"/>
              </a:ext>
            </a:extLst>
          </p:cNvPr>
          <p:cNvSpPr/>
          <p:nvPr/>
        </p:nvSpPr>
        <p:spPr>
          <a:xfrm rot="1876475">
            <a:off x="9259641" y="3540362"/>
            <a:ext cx="1453034" cy="2263697"/>
          </a:xfrm>
          <a:prstGeom prst="ellipse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13FA15-AC44-9E44-AF0E-5AA1EE1E171C}"/>
              </a:ext>
            </a:extLst>
          </p:cNvPr>
          <p:cNvSpPr/>
          <p:nvPr/>
        </p:nvSpPr>
        <p:spPr>
          <a:xfrm rot="1876475">
            <a:off x="9255925" y="3536646"/>
            <a:ext cx="1453034" cy="22636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297906"/>
            <a:ext cx="11633200" cy="1277679"/>
          </a:xfrm>
          <a:ln w="63500">
            <a:noFill/>
          </a:ln>
        </p:spPr>
        <p:txBody>
          <a:bodyPr vert="horz" lIns="121920" tIns="60960" rIns="792000" bIns="60960" rtlCol="0" anchor="ctr"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79400" y="1850340"/>
            <a:ext cx="11633200" cy="4680107"/>
          </a:xfrm>
          <a:prstGeom prst="rect">
            <a:avLst/>
          </a:prstGeom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Brief recap of survey strategy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Current MCMC fitting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Nested sampling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Future plan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1C6967-E502-9840-83CD-F83F360ED382}"/>
              </a:ext>
            </a:extLst>
          </p:cNvPr>
          <p:cNvCxnSpPr/>
          <p:nvPr/>
        </p:nvCxnSpPr>
        <p:spPr>
          <a:xfrm>
            <a:off x="208975" y="1575583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091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1"/>
            <a:ext cx="11633200" cy="1105963"/>
          </a:xfrm>
          <a:ln w="63500">
            <a:noFill/>
          </a:ln>
        </p:spPr>
        <p:txBody>
          <a:bodyPr vert="horz" lIns="108000" tIns="60960" rIns="36000" bIns="60960" rtlCol="0" anchor="ctr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</a:pPr>
            <a:r>
              <a:rPr lang="en-GB" sz="5400" dirty="0">
                <a:solidFill>
                  <a:schemeClr val="bg1"/>
                </a:solidFill>
              </a:rPr>
              <a:t>Future plan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0" y="1291161"/>
            <a:ext cx="6180256" cy="5510409"/>
          </a:xfrm>
          <a:prstGeom prst="rect">
            <a:avLst/>
          </a:prstGeom>
          <a:ln w="635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484" indent="-317484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Rectify MCMC with nested sampling</a:t>
            </a:r>
          </a:p>
          <a:p>
            <a:pPr marL="317484" indent="-317484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Choice of models</a:t>
            </a:r>
          </a:p>
          <a:p>
            <a:pPr marL="317484" indent="-317484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Circulate draft </a:t>
            </a:r>
            <a:r>
              <a:rPr lang="en-GB" sz="4400" b="1" u="sng" dirty="0">
                <a:solidFill>
                  <a:schemeClr val="bg1"/>
                </a:solidFill>
              </a:rPr>
              <a:t>in ~ 1-2 months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745675-15D1-5A45-AF98-CE2D61C7A26E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2BDAFC2-E977-9C46-8090-D891DEB2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883" y="1347583"/>
            <a:ext cx="5996503" cy="53975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2C8A6A-9686-A84D-B0AC-184D01DC6D18}"/>
              </a:ext>
            </a:extLst>
          </p:cNvPr>
          <p:cNvSpPr/>
          <p:nvPr/>
        </p:nvSpPr>
        <p:spPr>
          <a:xfrm>
            <a:off x="11494373" y="621166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502426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0"/>
            <a:ext cx="11633200" cy="6858000"/>
          </a:xfrm>
          <a:ln w="63500">
            <a:noFill/>
          </a:ln>
        </p:spPr>
        <p:txBody>
          <a:bodyPr vert="horz" lIns="108000" tIns="60960" rIns="36000" bIns="60960" rtlCol="0"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</a:pPr>
            <a:r>
              <a:rPr lang="en-GB" sz="4800" dirty="0">
                <a:solidFill>
                  <a:schemeClr val="bg1"/>
                </a:solidFill>
              </a:rPr>
              <a:t>Appendix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745675-15D1-5A45-AF98-CE2D61C7A26E}"/>
              </a:ext>
            </a:extLst>
          </p:cNvPr>
          <p:cNvCxnSpPr/>
          <p:nvPr/>
        </p:nvCxnSpPr>
        <p:spPr>
          <a:xfrm>
            <a:off x="208975" y="3952456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010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t="1" b="24686"/>
          <a:stretch/>
        </p:blipFill>
        <p:spPr>
          <a:xfrm>
            <a:off x="226244" y="1238193"/>
            <a:ext cx="11626797" cy="5579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11876315" cy="1088571"/>
          </a:xfrm>
          <a:noFill/>
        </p:spPr>
        <p:txBody>
          <a:bodyPr>
            <a:normAutofit/>
          </a:bodyPr>
          <a:lstStyle/>
          <a:p>
            <a:r>
              <a:rPr lang="en-GB" sz="5400" b="1" u="sng" dirty="0">
                <a:solidFill>
                  <a:srgbClr val="FF7C60"/>
                </a:solidFill>
              </a:rPr>
              <a:t>Isotropic Selection</a:t>
            </a:r>
            <a:r>
              <a:rPr lang="en-GB" sz="5400" dirty="0"/>
              <a:t> </a:t>
            </a:r>
            <a:r>
              <a:rPr lang="mr-IN" sz="5400" dirty="0">
                <a:solidFill>
                  <a:schemeClr val="bg1"/>
                </a:solidFill>
              </a:rPr>
              <a:t>–</a:t>
            </a:r>
            <a:r>
              <a:rPr lang="en-GB" sz="5400" dirty="0">
                <a:solidFill>
                  <a:schemeClr val="bg1"/>
                </a:solidFill>
              </a:rPr>
              <a:t> IRAS Flux Cut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605" y="4548945"/>
            <a:ext cx="2358713" cy="1945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77491" y="6171214"/>
            <a:ext cx="10089397" cy="646331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Uniform inherent prevalence of Type 1 &amp; 2 AGN</a:t>
            </a:r>
            <a:endParaRPr lang="en-GB" sz="36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55A8EC-2016-024A-B1EF-9FA5663C6C71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68E39-4D47-A340-B293-A1EB2DB8E0DF}"/>
              </a:ext>
            </a:extLst>
          </p:cNvPr>
          <p:cNvSpPr/>
          <p:nvPr/>
        </p:nvSpPr>
        <p:spPr>
          <a:xfrm>
            <a:off x="11421156" y="6226441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11155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D067D5A6-85D2-6144-BACF-6297E078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" y="1288489"/>
            <a:ext cx="7148587" cy="55695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08972" y="1"/>
            <a:ext cx="11989973" cy="1128280"/>
          </a:xfrm>
        </p:spPr>
        <p:txBody>
          <a:bodyPr anchor="ctr">
            <a:noAutofit/>
          </a:bodyPr>
          <a:lstStyle/>
          <a:p>
            <a:r>
              <a:rPr lang="en-GB" sz="4800" b="1" dirty="0">
                <a:solidFill>
                  <a:srgbClr val="38D3AA"/>
                </a:solidFill>
              </a:rPr>
              <a:t>Infrared </a:t>
            </a:r>
            <a:r>
              <a:rPr lang="en-GB" sz="4800" b="1" u="sng" dirty="0">
                <a:solidFill>
                  <a:srgbClr val="38D3AA"/>
                </a:solidFill>
              </a:rPr>
              <a:t>Classification</a:t>
            </a:r>
            <a:r>
              <a:rPr lang="en-GB" sz="4800" dirty="0">
                <a:solidFill>
                  <a:schemeClr val="bg1"/>
                </a:solidFill>
              </a:rPr>
              <a:t> - Warm Colours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1747501" y="6218081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>
                <a:latin typeface="Helvetica Light" charset="0"/>
                <a:ea typeface="Helvetica Light" charset="0"/>
                <a:cs typeface="Helvetica Light" charset="0"/>
              </a:rPr>
              <a:t>7</a:t>
            </a:r>
            <a:endParaRPr lang="en-US" sz="360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354744"/>
            <a:ext cx="3823856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Mullaney+11 templates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0C4E630-2891-114C-BF3C-6B216C1DA7E9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18C938A-A9E2-6943-9227-42D07A21C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96" t="7083" r="10559" b="87277"/>
          <a:stretch/>
        </p:blipFill>
        <p:spPr>
          <a:xfrm rot="5400000">
            <a:off x="6679837" y="3257221"/>
            <a:ext cx="4795151" cy="1126575"/>
          </a:xfrm>
          <a:prstGeom prst="rect">
            <a:avLst/>
          </a:prstGeom>
          <a:ln w="63500">
            <a:solidFill>
              <a:srgbClr val="FF7C6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E8E1E9-3766-ED47-9453-F7C323AFC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04" t="13677" r="10551" b="80402"/>
          <a:stretch/>
        </p:blipFill>
        <p:spPr>
          <a:xfrm rot="5400000">
            <a:off x="8149504" y="3229097"/>
            <a:ext cx="4795149" cy="1182811"/>
          </a:xfrm>
          <a:prstGeom prst="rect">
            <a:avLst/>
          </a:prstGeom>
          <a:ln w="63500">
            <a:solidFill>
              <a:srgbClr val="FF7C6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DBD6A-E7C3-984E-94D5-32FD812E7CB7}"/>
              </a:ext>
            </a:extLst>
          </p:cNvPr>
          <p:cNvSpPr txBox="1"/>
          <p:nvPr/>
        </p:nvSpPr>
        <p:spPr>
          <a:xfrm>
            <a:off x="8514126" y="6334779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WISE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D4B0F2-B8A2-934C-999F-6A5CF47E3986}"/>
              </a:ext>
            </a:extLst>
          </p:cNvPr>
          <p:cNvSpPr txBox="1"/>
          <p:nvPr/>
        </p:nvSpPr>
        <p:spPr>
          <a:xfrm>
            <a:off x="10037591" y="6334779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IRAS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0D0892-20AB-5140-A495-FEE1D74B9E7F}"/>
              </a:ext>
            </a:extLst>
          </p:cNvPr>
          <p:cNvSpPr txBox="1"/>
          <p:nvPr/>
        </p:nvSpPr>
        <p:spPr>
          <a:xfrm rot="18824920">
            <a:off x="7425823" y="173298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3.4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8FEC32-ABA8-2F47-8BB6-F3CB9579EE05}"/>
              </a:ext>
            </a:extLst>
          </p:cNvPr>
          <p:cNvSpPr txBox="1"/>
          <p:nvPr/>
        </p:nvSpPr>
        <p:spPr>
          <a:xfrm rot="18824920">
            <a:off x="7425823" y="3002104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4.6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CCF275-2F0C-564F-8B52-75DC8381D9B2}"/>
              </a:ext>
            </a:extLst>
          </p:cNvPr>
          <p:cNvSpPr txBox="1"/>
          <p:nvPr/>
        </p:nvSpPr>
        <p:spPr>
          <a:xfrm rot="18824920">
            <a:off x="7489943" y="4271224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12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8AC07C-5849-7945-A8A2-8A43161F0930}"/>
              </a:ext>
            </a:extLst>
          </p:cNvPr>
          <p:cNvSpPr txBox="1"/>
          <p:nvPr/>
        </p:nvSpPr>
        <p:spPr>
          <a:xfrm rot="18824920">
            <a:off x="7489943" y="5540342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22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10303F-2951-A448-A43E-5F488B8F0BA8}"/>
              </a:ext>
            </a:extLst>
          </p:cNvPr>
          <p:cNvSpPr txBox="1"/>
          <p:nvPr/>
        </p:nvSpPr>
        <p:spPr>
          <a:xfrm rot="18824920">
            <a:off x="11089936" y="1598948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12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5DFBA0-A614-D843-87A1-554E8067BB11}"/>
              </a:ext>
            </a:extLst>
          </p:cNvPr>
          <p:cNvSpPr txBox="1"/>
          <p:nvPr/>
        </p:nvSpPr>
        <p:spPr>
          <a:xfrm rot="18824920">
            <a:off x="11089936" y="286806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25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F00EA0-FF8A-4E42-BE54-80493F017800}"/>
              </a:ext>
            </a:extLst>
          </p:cNvPr>
          <p:cNvSpPr txBox="1"/>
          <p:nvPr/>
        </p:nvSpPr>
        <p:spPr>
          <a:xfrm rot="18824920">
            <a:off x="11111576" y="413718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60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ADBF43-A2D7-EA46-9C78-3E8AF8DD3110}"/>
              </a:ext>
            </a:extLst>
          </p:cNvPr>
          <p:cNvSpPr txBox="1"/>
          <p:nvPr/>
        </p:nvSpPr>
        <p:spPr>
          <a:xfrm rot="18824920">
            <a:off x="11025817" y="5406304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100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μm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93288D-19B0-2D46-8878-5F0674812B53}"/>
              </a:ext>
            </a:extLst>
          </p:cNvPr>
          <p:cNvSpPr/>
          <p:nvPr/>
        </p:nvSpPr>
        <p:spPr>
          <a:xfrm>
            <a:off x="9918729" y="2557607"/>
            <a:ext cx="1238227" cy="2476287"/>
          </a:xfrm>
          <a:prstGeom prst="rect">
            <a:avLst/>
          </a:prstGeom>
          <a:noFill/>
          <a:ln w="88900">
            <a:solidFill>
              <a:srgbClr val="38D3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E8B2D4-45CC-EB41-8E3A-B396FAE3A922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1060806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8973" y="0"/>
            <a:ext cx="11983027" cy="1105960"/>
          </a:xfrm>
        </p:spPr>
        <p:txBody>
          <a:bodyPr anchor="ctr">
            <a:noAutofit/>
          </a:bodyPr>
          <a:lstStyle/>
          <a:p>
            <a:r>
              <a:rPr lang="en-GB" sz="4800" b="1" dirty="0">
                <a:solidFill>
                  <a:srgbClr val="92D050"/>
                </a:solidFill>
              </a:rPr>
              <a:t>Optical </a:t>
            </a:r>
            <a:r>
              <a:rPr lang="en-GB" sz="4800" b="1" u="sng" dirty="0">
                <a:solidFill>
                  <a:srgbClr val="92D050"/>
                </a:solidFill>
              </a:rPr>
              <a:t>Classification</a:t>
            </a:r>
            <a:r>
              <a:rPr lang="en-GB" sz="4800" b="1" dirty="0">
                <a:solidFill>
                  <a:srgbClr val="92D050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– Line Ratios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BD1C9C-73BE-CB43-BF0C-C1C105143AB5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0D65D3A-1E95-DC44-ADEA-076F3437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74" y="1201993"/>
            <a:ext cx="7210926" cy="5621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9FA1EC-758A-224A-90EB-45F23BB41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49" t="18026" r="-1" b="19207"/>
          <a:stretch/>
        </p:blipFill>
        <p:spPr>
          <a:xfrm>
            <a:off x="7315199" y="1977308"/>
            <a:ext cx="4873447" cy="46591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513226-1914-2B49-AE55-A00A8357CEE6}"/>
              </a:ext>
            </a:extLst>
          </p:cNvPr>
          <p:cNvCxnSpPr>
            <a:cxnSpLocks/>
          </p:cNvCxnSpPr>
          <p:nvPr/>
        </p:nvCxnSpPr>
        <p:spPr>
          <a:xfrm>
            <a:off x="9105089" y="1881275"/>
            <a:ext cx="194554" cy="51172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D13132E-5A0A-6449-B341-344C88A27339}"/>
              </a:ext>
            </a:extLst>
          </p:cNvPr>
          <p:cNvSpPr txBox="1">
            <a:spLocks/>
          </p:cNvSpPr>
          <p:nvPr/>
        </p:nvSpPr>
        <p:spPr>
          <a:xfrm>
            <a:off x="8097389" y="1306572"/>
            <a:ext cx="1654534" cy="622719"/>
          </a:xfrm>
          <a:prstGeom prst="rect">
            <a:avLst/>
          </a:prstGeom>
          <a:noFill/>
          <a:ln w="635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s-ES" sz="3400" b="1" dirty="0">
                <a:solidFill>
                  <a:schemeClr val="bg1"/>
                </a:solidFill>
              </a:rPr>
              <a:t>AGN</a:t>
            </a:r>
            <a:endParaRPr lang="en-GB" sz="3400" b="1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4DD123-8B21-BF4D-8500-AF0538AFB60D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A3</a:t>
            </a:r>
          </a:p>
        </p:txBody>
      </p:sp>
    </p:spTree>
    <p:extLst>
      <p:ext uri="{BB962C8B-B14F-4D97-AF65-F5344CB8AC3E}">
        <p14:creationId xmlns:p14="http://schemas.microsoft.com/office/powerpoint/2010/main" val="690271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609164-BE0C-F04F-970D-2BC6E1821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78" y="1127753"/>
            <a:ext cx="5589722" cy="573024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F0A5ABC-E758-684C-A245-C58C5155A41B}"/>
              </a:ext>
            </a:extLst>
          </p:cNvPr>
          <p:cNvSpPr txBox="1">
            <a:spLocks/>
          </p:cNvSpPr>
          <p:nvPr/>
        </p:nvSpPr>
        <p:spPr>
          <a:xfrm>
            <a:off x="7668891" y="3738042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 prep.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48B57C-6A4B-CE4D-A216-577B28C21484}"/>
              </a:ext>
            </a:extLst>
          </p:cNvPr>
          <p:cNvSpPr txBox="1"/>
          <p:nvPr/>
        </p:nvSpPr>
        <p:spPr>
          <a:xfrm>
            <a:off x="10354227" y="4415015"/>
            <a:ext cx="1570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8D3AA"/>
                </a:solidFill>
                <a:latin typeface="Helvetica" pitchFamily="2" charset="0"/>
              </a:rPr>
              <a:t>Type 1</a:t>
            </a:r>
          </a:p>
          <a:p>
            <a:r>
              <a:rPr lang="en-US" sz="3600" dirty="0">
                <a:solidFill>
                  <a:srgbClr val="FF7C60"/>
                </a:solidFill>
                <a:latin typeface="Helvetica" pitchFamily="2" charset="0"/>
              </a:rPr>
              <a:t>Type 2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08973" y="0"/>
            <a:ext cx="11983027" cy="1105960"/>
          </a:xfrm>
        </p:spPr>
        <p:txBody>
          <a:bodyPr anchor="ctr">
            <a:noAutofit/>
          </a:bodyPr>
          <a:lstStyle/>
          <a:p>
            <a:r>
              <a:rPr lang="en-GB" sz="4800" b="1" dirty="0">
                <a:solidFill>
                  <a:schemeClr val="bg1"/>
                </a:solidFill>
              </a:rPr>
              <a:t>Possible biases…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Line Callout 2 10"/>
          <p:cNvSpPr/>
          <p:nvPr/>
        </p:nvSpPr>
        <p:spPr>
          <a:xfrm flipH="1">
            <a:off x="-1" y="1105960"/>
            <a:ext cx="6747897" cy="5578619"/>
          </a:xfrm>
          <a:prstGeom prst="borderCallout2">
            <a:avLst>
              <a:gd name="adj1" fmla="val 26276"/>
              <a:gd name="adj2" fmla="val 120524"/>
              <a:gd name="adj3" fmla="val 57990"/>
              <a:gd name="adj4" fmla="val 126494"/>
              <a:gd name="adj5" fmla="val 64148"/>
              <a:gd name="adj6" fmla="val 148913"/>
            </a:avLst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36000" rIns="36000" bIns="36000" rtlCol="0" anchor="ctr"/>
          <a:lstStyle/>
          <a:p>
            <a:pPr marL="514350" indent="-514350">
              <a:spcAft>
                <a:spcPts val="100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Infrared selection/classification:</a:t>
            </a:r>
          </a:p>
          <a:p>
            <a:pPr marL="971520" lvl="1" indent="-5143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Missing Infrared-faint AGN?</a:t>
            </a:r>
          </a:p>
          <a:p>
            <a:pPr marL="971520" lvl="1" indent="-5143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Missing Infrared-cool AGN?</a:t>
            </a:r>
          </a:p>
          <a:p>
            <a:pPr marL="514350" indent="-514350">
              <a:spcAft>
                <a:spcPts val="1000"/>
              </a:spcAft>
              <a:buFont typeface="+mj-lt"/>
              <a:buAutoNum type="arabicPeriod" startAt="2"/>
            </a:pP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Optical classification:</a:t>
            </a:r>
          </a:p>
          <a:p>
            <a:pPr marL="91437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Missing AGN in host-dominated galaxies?</a:t>
            </a:r>
          </a:p>
          <a:p>
            <a:pPr>
              <a:spcAft>
                <a:spcPts val="1000"/>
              </a:spcAft>
            </a:pPr>
            <a:r>
              <a:rPr lang="de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(e.g., Goulding+09, Hao+10, Buchner+17)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BD1C9C-73BE-CB43-BF0C-C1C105143AB5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90591CAF-DB58-0246-BED5-70CD4221FEC7}"/>
              </a:ext>
            </a:extLst>
          </p:cNvPr>
          <p:cNvSpPr txBox="1">
            <a:spLocks/>
          </p:cNvSpPr>
          <p:nvPr/>
        </p:nvSpPr>
        <p:spPr>
          <a:xfrm>
            <a:off x="7668891" y="1244635"/>
            <a:ext cx="4501383" cy="6463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Optical &amp; IR both isotropic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763C5-202E-E74C-A071-E2298A5796AC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A4</a:t>
            </a:r>
          </a:p>
        </p:txBody>
      </p:sp>
    </p:spTree>
    <p:extLst>
      <p:ext uri="{BB962C8B-B14F-4D97-AF65-F5344CB8AC3E}">
        <p14:creationId xmlns:p14="http://schemas.microsoft.com/office/powerpoint/2010/main" val="2222098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F7BEEAC-BC72-6E4E-841F-4BA30042B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57" y="1223202"/>
            <a:ext cx="5372329" cy="5580964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08970" y="3"/>
            <a:ext cx="11983030" cy="1171284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Is NuLANDS dominated by mergers?</a:t>
            </a:r>
            <a:endParaRPr lang="en-GB" sz="4000" b="1" u="sng" dirty="0">
              <a:solidFill>
                <a:srgbClr val="92D05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39268" y="1510865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2C82DC-39A4-1C42-9AED-CAF9917E701B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1A6FC73-881A-B543-BE42-C63E35398A8B}"/>
              </a:ext>
            </a:extLst>
          </p:cNvPr>
          <p:cNvSpPr txBox="1"/>
          <p:nvPr/>
        </p:nvSpPr>
        <p:spPr>
          <a:xfrm>
            <a:off x="3610947" y="4434469"/>
            <a:ext cx="1570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8D3AA"/>
                </a:solidFill>
                <a:latin typeface="Helvetica" pitchFamily="2" charset="0"/>
              </a:rPr>
              <a:t>Type 1</a:t>
            </a:r>
          </a:p>
          <a:p>
            <a:r>
              <a:rPr lang="en-US" sz="3600" dirty="0">
                <a:solidFill>
                  <a:srgbClr val="FF7C60"/>
                </a:solidFill>
                <a:latin typeface="Helvetica" pitchFamily="2" charset="0"/>
              </a:rPr>
              <a:t>Type 2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A0429E-8C81-2C48-8FCF-DE088776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832" y="1305210"/>
            <a:ext cx="4593413" cy="555765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56177F2-F0D1-D447-805A-A17A42D97574}"/>
              </a:ext>
            </a:extLst>
          </p:cNvPr>
          <p:cNvSpPr txBox="1">
            <a:spLocks/>
          </p:cNvSpPr>
          <p:nvPr/>
        </p:nvSpPr>
        <p:spPr>
          <a:xfrm rot="987695">
            <a:off x="8238078" y="4075049"/>
            <a:ext cx="3940334" cy="1919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GB" sz="2800" b="1" dirty="0">
                <a:solidFill>
                  <a:schemeClr val="bg1"/>
                </a:solidFill>
              </a:rPr>
              <a:t>AGN-dominated 25 </a:t>
            </a:r>
            <a:r>
              <a:rPr lang="en-GB" sz="2800" b="1" dirty="0" err="1">
                <a:solidFill>
                  <a:schemeClr val="bg1"/>
                </a:solidFill>
              </a:rPr>
              <a:t>μm</a:t>
            </a:r>
            <a:r>
              <a:rPr lang="en-GB" sz="2800" b="1" dirty="0">
                <a:solidFill>
                  <a:schemeClr val="bg1"/>
                </a:solidFill>
              </a:rPr>
              <a:t> emission is consistent with 60 </a:t>
            </a:r>
            <a:r>
              <a:rPr lang="en-GB" sz="2800" b="1" dirty="0" err="1">
                <a:solidFill>
                  <a:schemeClr val="bg1"/>
                </a:solidFill>
              </a:rPr>
              <a:t>μm</a:t>
            </a:r>
            <a:endParaRPr lang="en-GB" sz="2800" b="1" dirty="0">
              <a:solidFill>
                <a:srgbClr val="92D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6CFD8F-D38B-674C-9754-44C868FCA4EA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A5</a:t>
            </a:r>
          </a:p>
        </p:txBody>
      </p:sp>
    </p:spTree>
    <p:extLst>
      <p:ext uri="{BB962C8B-B14F-4D97-AF65-F5344CB8AC3E}">
        <p14:creationId xmlns:p14="http://schemas.microsoft.com/office/powerpoint/2010/main" val="915267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FED300-CAB1-1743-A7FA-1AD3E3485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9"/>
          <a:stretch/>
        </p:blipFill>
        <p:spPr>
          <a:xfrm>
            <a:off x="887247" y="1186774"/>
            <a:ext cx="10417505" cy="567122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4903E30-FA32-9B41-A0FA-6A9DDD654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70" y="3"/>
            <a:ext cx="11983030" cy="1171284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Multi-wavelength checks</a:t>
            </a:r>
            <a:endParaRPr lang="en-GB" sz="4000" b="1" u="sng" dirty="0">
              <a:solidFill>
                <a:srgbClr val="92D050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BE43B6-B21D-564B-9236-2CCC958EE82C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51E911-1E77-1E42-9961-54E307470356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A6</a:t>
            </a:r>
          </a:p>
        </p:txBody>
      </p:sp>
    </p:spTree>
    <p:extLst>
      <p:ext uri="{BB962C8B-B14F-4D97-AF65-F5344CB8AC3E}">
        <p14:creationId xmlns:p14="http://schemas.microsoft.com/office/powerpoint/2010/main" val="2474651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974" y="3"/>
            <a:ext cx="11983028" cy="1136487"/>
          </a:xfrm>
        </p:spPr>
        <p:txBody>
          <a:bodyPr>
            <a:normAutofit/>
          </a:bodyPr>
          <a:lstStyle/>
          <a:p>
            <a:r>
              <a:rPr lang="en-GB" sz="5400" i="1" dirty="0">
                <a:solidFill>
                  <a:schemeClr val="bg1"/>
                </a:solidFill>
              </a:rPr>
              <a:t>N</a:t>
            </a:r>
            <a:r>
              <a:rPr lang="en-GB" sz="5400" baseline="-25000" dirty="0">
                <a:solidFill>
                  <a:schemeClr val="bg1"/>
                </a:solidFill>
              </a:rPr>
              <a:t>H</a:t>
            </a:r>
            <a:r>
              <a:rPr lang="en-GB" sz="5400" dirty="0">
                <a:solidFill>
                  <a:schemeClr val="bg1"/>
                </a:solidFill>
              </a:rPr>
              <a:t> Distribution compared to BAT (</a:t>
            </a:r>
            <a:r>
              <a:rPr lang="en-GB" sz="5400" dirty="0" err="1">
                <a:solidFill>
                  <a:schemeClr val="bg1"/>
                </a:solidFill>
              </a:rPr>
              <a:t>int</a:t>
            </a:r>
            <a:r>
              <a:rPr lang="en-GB" sz="5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7AE60BC-9F25-8842-9BB9-14E0291F7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" y="1687169"/>
            <a:ext cx="6078413" cy="51708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D52CA0-266E-2041-B7E9-4939066B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56640"/>
            <a:ext cx="6114297" cy="520135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9195FA-B0FF-5B44-AA8A-70E6FA0211B7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4ECC4A-98E2-9B4C-8067-B24CC2CE5BA9}"/>
              </a:ext>
            </a:extLst>
          </p:cNvPr>
          <p:cNvSpPr txBox="1"/>
          <p:nvPr/>
        </p:nvSpPr>
        <p:spPr>
          <a:xfrm>
            <a:off x="232356" y="1208355"/>
            <a:ext cx="333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88BCFF"/>
                </a:solidFill>
                <a:latin typeface="Helvetica" charset="0"/>
                <a:ea typeface="Helvetica" charset="0"/>
                <a:cs typeface="Helvetica" charset="0"/>
              </a:rPr>
              <a:t>NuLANDS 𝛤 free</a:t>
            </a:r>
            <a:endParaRPr lang="en-GB" sz="1600" dirty="0">
              <a:solidFill>
                <a:srgbClr val="88BC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A1D73-3473-D645-AD7F-6BBF10D31C05}"/>
              </a:ext>
            </a:extLst>
          </p:cNvPr>
          <p:cNvSpPr txBox="1"/>
          <p:nvPr/>
        </p:nvSpPr>
        <p:spPr>
          <a:xfrm>
            <a:off x="8077052" y="1208355"/>
            <a:ext cx="363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Swift/BAT (intrinsic)</a:t>
            </a:r>
            <a:endParaRPr lang="en-GB" sz="1600" dirty="0">
              <a:solidFill>
                <a:srgbClr val="92D05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C5674E-56FE-B34C-A312-3975FC2ABDB8}"/>
              </a:ext>
            </a:extLst>
          </p:cNvPr>
          <p:cNvSpPr txBox="1"/>
          <p:nvPr/>
        </p:nvSpPr>
        <p:spPr>
          <a:xfrm>
            <a:off x="4252094" y="1208355"/>
            <a:ext cx="3144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A18CFF"/>
                </a:solidFill>
                <a:latin typeface="Helvetica" charset="0"/>
                <a:ea typeface="Helvetica" charset="0"/>
                <a:cs typeface="Helvetica" charset="0"/>
              </a:rPr>
              <a:t>NuLANDS 𝛤 =1.9</a:t>
            </a:r>
            <a:endParaRPr lang="en-GB" sz="1600" dirty="0">
              <a:solidFill>
                <a:srgbClr val="A18C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4C155DC-0077-B74E-9F07-D637EDDE0A54}"/>
              </a:ext>
            </a:extLst>
          </p:cNvPr>
          <p:cNvCxnSpPr>
            <a:cxnSpLocks/>
          </p:cNvCxnSpPr>
          <p:nvPr/>
        </p:nvCxnSpPr>
        <p:spPr>
          <a:xfrm>
            <a:off x="5959011" y="1849348"/>
            <a:ext cx="0" cy="476475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7B37B0B9-E019-7143-9ADE-A10225DA6EA4}"/>
              </a:ext>
            </a:extLst>
          </p:cNvPr>
          <p:cNvSpPr txBox="1">
            <a:spLocks/>
          </p:cNvSpPr>
          <p:nvPr/>
        </p:nvSpPr>
        <p:spPr>
          <a:xfrm>
            <a:off x="2119083" y="1849348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5AB9F02-967A-2542-B1F9-706E8D2C08E2}"/>
              </a:ext>
            </a:extLst>
          </p:cNvPr>
          <p:cNvSpPr txBox="1">
            <a:spLocks/>
          </p:cNvSpPr>
          <p:nvPr/>
        </p:nvSpPr>
        <p:spPr>
          <a:xfrm>
            <a:off x="8264508" y="1803440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4AF0A-ABCF-9D4C-8931-83E70B61C78C}"/>
              </a:ext>
            </a:extLst>
          </p:cNvPr>
          <p:cNvSpPr/>
          <p:nvPr/>
        </p:nvSpPr>
        <p:spPr>
          <a:xfrm>
            <a:off x="11423100" y="6211669"/>
            <a:ext cx="748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A7</a:t>
            </a:r>
          </a:p>
        </p:txBody>
      </p:sp>
    </p:spTree>
    <p:extLst>
      <p:ext uri="{BB962C8B-B14F-4D97-AF65-F5344CB8AC3E}">
        <p14:creationId xmlns:p14="http://schemas.microsoft.com/office/powerpoint/2010/main" val="87575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8E8CB-0057-544B-AB7F-02B5BD52D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3" y="1452295"/>
            <a:ext cx="10515600" cy="5265028"/>
          </a:xfrm>
        </p:spPr>
        <p:txBody>
          <a:bodyPr anchor="ctr">
            <a:normAutofit/>
          </a:bodyPr>
          <a:lstStyle/>
          <a:p>
            <a:pPr marL="914354" indent="-914354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rgbClr val="FF7C60"/>
                </a:solidFill>
              </a:rPr>
              <a:t>Isotropic infrared selection</a:t>
            </a:r>
          </a:p>
          <a:p>
            <a:pPr marL="914354" indent="-914354">
              <a:spcAft>
                <a:spcPts val="1200"/>
              </a:spcAft>
              <a:buFont typeface="+mj-lt"/>
              <a:buAutoNum type="arabicPeriod"/>
            </a:pPr>
            <a:r>
              <a:rPr lang="en-US" sz="4800" b="1" dirty="0">
                <a:solidFill>
                  <a:schemeClr val="bg1"/>
                </a:solidFill>
              </a:rPr>
              <a:t>Classification:</a:t>
            </a:r>
          </a:p>
          <a:p>
            <a:pPr lvl="2">
              <a:spcAft>
                <a:spcPts val="1200"/>
              </a:spcAft>
              <a:buFont typeface=".Hiragino Kaku Gothic Interface W3"/>
              <a:buChar char="▷"/>
            </a:pPr>
            <a:r>
              <a:rPr lang="en-US" sz="4400" b="1" dirty="0">
                <a:solidFill>
                  <a:srgbClr val="38D3AA"/>
                </a:solidFill>
              </a:rPr>
              <a:t> Infrared warm </a:t>
            </a:r>
            <a:r>
              <a:rPr lang="en-US" sz="4400" b="1" dirty="0" err="1">
                <a:solidFill>
                  <a:srgbClr val="38D3AA"/>
                </a:solidFill>
              </a:rPr>
              <a:t>colours</a:t>
            </a:r>
            <a:endParaRPr lang="en-US" sz="4400" b="1" dirty="0">
              <a:solidFill>
                <a:srgbClr val="38D3AA"/>
              </a:solidFill>
            </a:endParaRPr>
          </a:p>
          <a:p>
            <a:pPr lvl="2">
              <a:spcAft>
                <a:spcPts val="1200"/>
              </a:spcAft>
              <a:buFont typeface=".Hiragino Kaku Gothic Interface W3"/>
              <a:buChar char="▷"/>
            </a:pPr>
            <a:r>
              <a:rPr lang="en-US" sz="4400" b="1" dirty="0">
                <a:solidFill>
                  <a:srgbClr val="92D050"/>
                </a:solidFill>
              </a:rPr>
              <a:t> Optical AGN lines</a:t>
            </a:r>
          </a:p>
          <a:p>
            <a:pPr lvl="2">
              <a:spcAft>
                <a:spcPts val="1200"/>
              </a:spcAft>
              <a:buFont typeface=".Hiragino Kaku Gothic Interface W3"/>
              <a:buChar char="▷"/>
            </a:pPr>
            <a:r>
              <a:rPr lang="en-US" sz="4400" b="1" dirty="0">
                <a:solidFill>
                  <a:srgbClr val="A18CFF"/>
                </a:solidFill>
              </a:rPr>
              <a:t> X-ray spectra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2EC49-5EFE-274F-99BF-A61213EB1880}"/>
              </a:ext>
            </a:extLst>
          </p:cNvPr>
          <p:cNvSpPr txBox="1"/>
          <p:nvPr/>
        </p:nvSpPr>
        <p:spPr>
          <a:xfrm>
            <a:off x="208974" y="124124"/>
            <a:ext cx="11774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Our Survey Strategy</a:t>
            </a:r>
            <a:endParaRPr lang="en-GB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4B817-F2EB-6F4C-825C-A6C3C3BB0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52" y="1278698"/>
            <a:ext cx="2812547" cy="2319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CED87-45CD-3D48-8342-25A2874CB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9329" y="3598449"/>
            <a:ext cx="5433699" cy="30655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F0A659-1C26-EE4C-A604-4B0DCC7B9BB2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C0F226-D128-D54B-AF37-A3575ADCBB52}"/>
              </a:ext>
            </a:extLst>
          </p:cNvPr>
          <p:cNvSpPr txBox="1"/>
          <p:nvPr/>
        </p:nvSpPr>
        <p:spPr>
          <a:xfrm>
            <a:off x="9745244" y="2938972"/>
            <a:ext cx="2135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IRAS</a:t>
            </a:r>
            <a:endParaRPr lang="en-GB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08694-5F0E-5D47-8B45-D1036A39355D}"/>
              </a:ext>
            </a:extLst>
          </p:cNvPr>
          <p:cNvSpPr txBox="1"/>
          <p:nvPr/>
        </p:nvSpPr>
        <p:spPr>
          <a:xfrm>
            <a:off x="8053021" y="5675432"/>
            <a:ext cx="2991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NuSTAR</a:t>
            </a:r>
            <a:endParaRPr lang="en-GB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2E5E73-5847-C342-8942-5D166DC316FA}"/>
              </a:ext>
            </a:extLst>
          </p:cNvPr>
          <p:cNvSpPr/>
          <p:nvPr/>
        </p:nvSpPr>
        <p:spPr>
          <a:xfrm>
            <a:off x="11762457" y="626699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20922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8DAB8232-9CAB-CC4F-BDBF-C850F4B66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13" b="25599"/>
          <a:stretch/>
        </p:blipFill>
        <p:spPr>
          <a:xfrm>
            <a:off x="1516539" y="1267464"/>
            <a:ext cx="9158925" cy="5236595"/>
          </a:xfrm>
        </p:spPr>
      </p:pic>
      <p:sp>
        <p:nvSpPr>
          <p:cNvPr id="12" name="TextBox 11"/>
          <p:cNvSpPr txBox="1"/>
          <p:nvPr/>
        </p:nvSpPr>
        <p:spPr>
          <a:xfrm>
            <a:off x="1111347" y="6150114"/>
            <a:ext cx="10939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uLANDS</a:t>
            </a: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=</a:t>
            </a:r>
            <a:r>
              <a:rPr lang="en-US" sz="40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 b="1" u="sng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Nu</a:t>
            </a:r>
            <a:r>
              <a:rPr lang="en-US" sz="2400" dirty="0" err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STAR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 b="1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OCAL </a:t>
            </a:r>
            <a:r>
              <a:rPr lang="en-US" sz="4000" b="1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GN </a:t>
            </a:r>
            <a:r>
              <a:rPr lang="en-US" sz="4000" b="1" i="1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</a:t>
            </a:r>
            <a:r>
              <a:rPr lang="en-US" sz="2400" baseline="-25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000" b="1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ISTRIBUTION </a:t>
            </a:r>
            <a:r>
              <a:rPr lang="en-US" sz="4000" b="1" u="sng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</a:t>
            </a:r>
            <a:r>
              <a:rPr lang="en-US" sz="24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URVEY</a:t>
            </a:r>
            <a:endParaRPr lang="en-GB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71116" y="5293028"/>
            <a:ext cx="1473283" cy="1475387"/>
          </a:xfrm>
          <a:custGeom>
            <a:avLst/>
            <a:gdLst>
              <a:gd name="connsiteX0" fmla="*/ 0 w 4738255"/>
              <a:gd name="connsiteY0" fmla="*/ 4740115 h 4745025"/>
              <a:gd name="connsiteX1" fmla="*/ 914400 w 4738255"/>
              <a:gd name="connsiteY1" fmla="*/ 3825715 h 4745025"/>
              <a:gd name="connsiteX2" fmla="*/ 1101437 w 4738255"/>
              <a:gd name="connsiteY2" fmla="*/ 1861 h 4745025"/>
              <a:gd name="connsiteX3" fmla="*/ 1267691 w 4738255"/>
              <a:gd name="connsiteY3" fmla="*/ 3306170 h 4745025"/>
              <a:gd name="connsiteX4" fmla="*/ 1413164 w 4738255"/>
              <a:gd name="connsiteY4" fmla="*/ 2578806 h 4745025"/>
              <a:gd name="connsiteX5" fmla="*/ 1537855 w 4738255"/>
              <a:gd name="connsiteY5" fmla="*/ 4719334 h 4745025"/>
              <a:gd name="connsiteX6" fmla="*/ 2701637 w 4738255"/>
              <a:gd name="connsiteY6" fmla="*/ 3555552 h 4745025"/>
              <a:gd name="connsiteX7" fmla="*/ 3969328 w 4738255"/>
              <a:gd name="connsiteY7" fmla="*/ 583752 h 4745025"/>
              <a:gd name="connsiteX8" fmla="*/ 4738255 w 4738255"/>
              <a:gd name="connsiteY8" fmla="*/ 147334 h 4745025"/>
              <a:gd name="connsiteX9" fmla="*/ 4738255 w 4738255"/>
              <a:gd name="connsiteY9" fmla="*/ 147334 h 474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738255" h="4745025">
                <a:moveTo>
                  <a:pt x="0" y="4740115"/>
                </a:moveTo>
                <a:cubicBezTo>
                  <a:pt x="365413" y="4677769"/>
                  <a:pt x="730827" y="4615424"/>
                  <a:pt x="914400" y="3825715"/>
                </a:cubicBezTo>
                <a:cubicBezTo>
                  <a:pt x="1097973" y="3036006"/>
                  <a:pt x="1042555" y="88452"/>
                  <a:pt x="1101437" y="1861"/>
                </a:cubicBezTo>
                <a:cubicBezTo>
                  <a:pt x="1160319" y="-84730"/>
                  <a:pt x="1215737" y="2876679"/>
                  <a:pt x="1267691" y="3306170"/>
                </a:cubicBezTo>
                <a:cubicBezTo>
                  <a:pt x="1319645" y="3735661"/>
                  <a:pt x="1368137" y="2343279"/>
                  <a:pt x="1413164" y="2578806"/>
                </a:cubicBezTo>
                <a:cubicBezTo>
                  <a:pt x="1458191" y="2814333"/>
                  <a:pt x="1323110" y="4556543"/>
                  <a:pt x="1537855" y="4719334"/>
                </a:cubicBezTo>
                <a:cubicBezTo>
                  <a:pt x="1752601" y="4882125"/>
                  <a:pt x="2296392" y="4244816"/>
                  <a:pt x="2701637" y="3555552"/>
                </a:cubicBezTo>
                <a:cubicBezTo>
                  <a:pt x="3106882" y="2866288"/>
                  <a:pt x="3629892" y="1151788"/>
                  <a:pt x="3969328" y="583752"/>
                </a:cubicBezTo>
                <a:cubicBezTo>
                  <a:pt x="4308764" y="15716"/>
                  <a:pt x="4738255" y="147334"/>
                  <a:pt x="4738255" y="147334"/>
                </a:cubicBezTo>
                <a:lnTo>
                  <a:pt x="4738255" y="147334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618162" y="5541339"/>
            <a:ext cx="3747247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FF8A5C8C-072F-9F4A-A6BA-ADDDFF5AE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0" t="81474" r="8331" b="7698"/>
          <a:stretch/>
        </p:blipFill>
        <p:spPr>
          <a:xfrm>
            <a:off x="2" y="1140331"/>
            <a:ext cx="7199881" cy="707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09847A-A0AD-1840-B0B6-55EABFC3F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73" y="0"/>
            <a:ext cx="11983027" cy="1105960"/>
          </a:xfrm>
        </p:spPr>
        <p:txBody>
          <a:bodyPr anchor="ctr">
            <a:noAutofit/>
          </a:bodyPr>
          <a:lstStyle/>
          <a:p>
            <a:r>
              <a:rPr lang="en-GB" sz="4800" b="1" dirty="0">
                <a:solidFill>
                  <a:srgbClr val="A18CFF"/>
                </a:solidFill>
              </a:rPr>
              <a:t>X-ray </a:t>
            </a:r>
            <a:r>
              <a:rPr lang="en-GB" sz="4800" b="1" u="sng" dirty="0">
                <a:solidFill>
                  <a:srgbClr val="A18CFF"/>
                </a:solidFill>
              </a:rPr>
              <a:t>Classification</a:t>
            </a:r>
            <a:r>
              <a:rPr lang="en-GB" sz="4800" b="1" dirty="0">
                <a:solidFill>
                  <a:srgbClr val="A18CFF"/>
                </a:solidFill>
              </a:rPr>
              <a:t> </a:t>
            </a:r>
            <a:r>
              <a:rPr lang="en-GB" sz="4800" dirty="0">
                <a:solidFill>
                  <a:schemeClr val="bg1"/>
                </a:solidFill>
              </a:rPr>
              <a:t>– 1 Ms with NuSTAR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460F43-2BF9-054B-AD9E-23EAD3B33600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23881" y="177605"/>
            <a:ext cx="2338867" cy="13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7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2D1E83-3C63-974D-8DAE-555777D8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268" y="10240"/>
            <a:ext cx="11246527" cy="6733323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0AF81-3ADA-9C48-9B0A-E35256206DC5}"/>
              </a:ext>
            </a:extLst>
          </p:cNvPr>
          <p:cNvSpPr txBox="1">
            <a:spLocks/>
          </p:cNvSpPr>
          <p:nvPr/>
        </p:nvSpPr>
        <p:spPr>
          <a:xfrm>
            <a:off x="7465977" y="5721388"/>
            <a:ext cx="3747247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86832-92FB-B74F-A2AF-8241C981E9E2}"/>
              </a:ext>
            </a:extLst>
          </p:cNvPr>
          <p:cNvSpPr/>
          <p:nvPr/>
        </p:nvSpPr>
        <p:spPr>
          <a:xfrm>
            <a:off x="11729590" y="62328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5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06750-67FF-9647-BF93-2337BCDA94D9}"/>
              </a:ext>
            </a:extLst>
          </p:cNvPr>
          <p:cNvSpPr txBox="1">
            <a:spLocks/>
          </p:cNvSpPr>
          <p:nvPr/>
        </p:nvSpPr>
        <p:spPr>
          <a:xfrm rot="16200000">
            <a:off x="-3083263" y="3093830"/>
            <a:ext cx="6857999" cy="6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FPMA 8–24 </a:t>
            </a:r>
            <a:r>
              <a:rPr lang="en-GB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keV</a:t>
            </a:r>
            <a:endParaRPr lang="en-GB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673E56-2292-A547-9E76-611B0F38C5EA}"/>
              </a:ext>
            </a:extLst>
          </p:cNvPr>
          <p:cNvSpPr txBox="1">
            <a:spLocks/>
          </p:cNvSpPr>
          <p:nvPr/>
        </p:nvSpPr>
        <p:spPr>
          <a:xfrm>
            <a:off x="10071062" y="6369464"/>
            <a:ext cx="1638301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R. A.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5A6F71-5B9A-5449-9B03-A2DF6C7C855A}"/>
              </a:ext>
            </a:extLst>
          </p:cNvPr>
          <p:cNvSpPr txBox="1">
            <a:spLocks/>
          </p:cNvSpPr>
          <p:nvPr/>
        </p:nvSpPr>
        <p:spPr>
          <a:xfrm rot="16200000">
            <a:off x="11348934" y="5309597"/>
            <a:ext cx="1129403" cy="5567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Dec</a:t>
            </a:r>
            <a:r>
              <a:rPr lang="en-US" sz="4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17791-9B07-1740-9249-D598F5E8DB90}"/>
              </a:ext>
            </a:extLst>
          </p:cNvPr>
          <p:cNvCxnSpPr>
            <a:cxnSpLocks/>
          </p:cNvCxnSpPr>
          <p:nvPr/>
        </p:nvCxnSpPr>
        <p:spPr>
          <a:xfrm flipV="1">
            <a:off x="11913636" y="43971"/>
            <a:ext cx="0" cy="497929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3CCA37-E2F9-EC45-AC91-9611AFD96B53}"/>
              </a:ext>
            </a:extLst>
          </p:cNvPr>
          <p:cNvCxnSpPr>
            <a:cxnSpLocks/>
          </p:cNvCxnSpPr>
          <p:nvPr/>
        </p:nvCxnSpPr>
        <p:spPr>
          <a:xfrm flipH="1">
            <a:off x="729845" y="6784427"/>
            <a:ext cx="960168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91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2D1E83-3C63-974D-8DAE-555777D8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473" y="43970"/>
            <a:ext cx="11038117" cy="6618362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0AF81-3ADA-9C48-9B0A-E35256206DC5}"/>
              </a:ext>
            </a:extLst>
          </p:cNvPr>
          <p:cNvSpPr txBox="1">
            <a:spLocks/>
          </p:cNvSpPr>
          <p:nvPr/>
        </p:nvSpPr>
        <p:spPr>
          <a:xfrm>
            <a:off x="7465977" y="5721388"/>
            <a:ext cx="3747247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86832-92FB-B74F-A2AF-8241C981E9E2}"/>
              </a:ext>
            </a:extLst>
          </p:cNvPr>
          <p:cNvSpPr/>
          <p:nvPr/>
        </p:nvSpPr>
        <p:spPr>
          <a:xfrm>
            <a:off x="11729590" y="62328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6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06750-67FF-9647-BF93-2337BCDA94D9}"/>
              </a:ext>
            </a:extLst>
          </p:cNvPr>
          <p:cNvSpPr txBox="1">
            <a:spLocks/>
          </p:cNvSpPr>
          <p:nvPr/>
        </p:nvSpPr>
        <p:spPr>
          <a:xfrm rot="16200000">
            <a:off x="-3083263" y="3093830"/>
            <a:ext cx="6857999" cy="6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GB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Soft coverage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E673E56-2292-A547-9E76-611B0F38C5EA}"/>
              </a:ext>
            </a:extLst>
          </p:cNvPr>
          <p:cNvSpPr txBox="1">
            <a:spLocks/>
          </p:cNvSpPr>
          <p:nvPr/>
        </p:nvSpPr>
        <p:spPr>
          <a:xfrm>
            <a:off x="10071062" y="6369464"/>
            <a:ext cx="1638301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R. A.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5A6F71-5B9A-5449-9B03-A2DF6C7C855A}"/>
              </a:ext>
            </a:extLst>
          </p:cNvPr>
          <p:cNvSpPr txBox="1">
            <a:spLocks/>
          </p:cNvSpPr>
          <p:nvPr/>
        </p:nvSpPr>
        <p:spPr>
          <a:xfrm rot="16200000">
            <a:off x="11348934" y="5309597"/>
            <a:ext cx="1129403" cy="5567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Dec</a:t>
            </a:r>
            <a:r>
              <a:rPr lang="en-US" sz="4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417791-9B07-1740-9249-D598F5E8DB90}"/>
              </a:ext>
            </a:extLst>
          </p:cNvPr>
          <p:cNvCxnSpPr>
            <a:cxnSpLocks/>
          </p:cNvCxnSpPr>
          <p:nvPr/>
        </p:nvCxnSpPr>
        <p:spPr>
          <a:xfrm flipV="1">
            <a:off x="11913636" y="43971"/>
            <a:ext cx="0" cy="497929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9700AE-88DD-AB44-97E9-21B80343CB94}"/>
              </a:ext>
            </a:extLst>
          </p:cNvPr>
          <p:cNvCxnSpPr>
            <a:cxnSpLocks/>
          </p:cNvCxnSpPr>
          <p:nvPr/>
        </p:nvCxnSpPr>
        <p:spPr>
          <a:xfrm flipH="1">
            <a:off x="729845" y="6784427"/>
            <a:ext cx="960168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41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7D714FF-E8FA-2E40-9489-D5C1D776C040}"/>
              </a:ext>
            </a:extLst>
          </p:cNvPr>
          <p:cNvSpPr txBox="1">
            <a:spLocks/>
          </p:cNvSpPr>
          <p:nvPr/>
        </p:nvSpPr>
        <p:spPr>
          <a:xfrm>
            <a:off x="228682" y="1"/>
            <a:ext cx="11754345" cy="105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GB" sz="5400" dirty="0">
                <a:solidFill>
                  <a:schemeClr val="bg1"/>
                </a:solidFill>
              </a:rPr>
              <a:t>Observed X-ray spectra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6A9B1D-FE17-DA4C-B209-61358B293EA8}"/>
              </a:ext>
            </a:extLst>
          </p:cNvPr>
          <p:cNvCxnSpPr/>
          <p:nvPr/>
        </p:nvCxnSpPr>
        <p:spPr>
          <a:xfrm>
            <a:off x="208975" y="1105963"/>
            <a:ext cx="1177405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35A6984-F6C4-D647-A290-A850A2FB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443" y="1253334"/>
            <a:ext cx="11528612" cy="5463953"/>
          </a:xfr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ACB268CC-5D96-ED4E-9C7A-E239267CA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414" r="97401"/>
          <a:stretch/>
        </p:blipFill>
        <p:spPr>
          <a:xfrm>
            <a:off x="245443" y="4765370"/>
            <a:ext cx="387957" cy="1951917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FF7C80F6-F313-ED43-84A8-F77A145FE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" t="94462" r="82803" b="214"/>
          <a:stretch/>
        </p:blipFill>
        <p:spPr>
          <a:xfrm>
            <a:off x="692446" y="6436468"/>
            <a:ext cx="1878977" cy="3767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D0AF81-3ADA-9C48-9B0A-E35256206DC5}"/>
              </a:ext>
            </a:extLst>
          </p:cNvPr>
          <p:cNvSpPr txBox="1">
            <a:spLocks/>
          </p:cNvSpPr>
          <p:nvPr/>
        </p:nvSpPr>
        <p:spPr>
          <a:xfrm>
            <a:off x="7125542" y="5926801"/>
            <a:ext cx="3747247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86832-92FB-B74F-A2AF-8241C981E9E2}"/>
              </a:ext>
            </a:extLst>
          </p:cNvPr>
          <p:cNvSpPr/>
          <p:nvPr/>
        </p:nvSpPr>
        <p:spPr>
          <a:xfrm>
            <a:off x="11750854" y="6217302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7365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400" y="297906"/>
            <a:ext cx="11633200" cy="1277679"/>
          </a:xfrm>
          <a:ln w="63500">
            <a:noFill/>
          </a:ln>
        </p:spPr>
        <p:txBody>
          <a:bodyPr vert="horz" lIns="121920" tIns="60960" rIns="792000" bIns="60960" rtlCol="0" anchor="ctr">
            <a:noAutofit/>
          </a:bodyPr>
          <a:lstStyle/>
          <a:p>
            <a:pPr algn="l"/>
            <a:r>
              <a:rPr lang="en-GB" sz="6600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279400" y="1850340"/>
            <a:ext cx="11633200" cy="4680107"/>
          </a:xfrm>
          <a:prstGeom prst="rect">
            <a:avLst/>
          </a:prstGeom>
          <a:ln w="635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Brief recap of survey strategy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bg1"/>
                </a:solidFill>
              </a:rPr>
              <a:t>Current MCMC fitting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Nested sampling</a:t>
            </a:r>
          </a:p>
          <a:p>
            <a:pPr marL="914354" indent="-914354" algn="l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Future plan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1C6967-E502-9840-83CD-F83F360ED382}"/>
              </a:ext>
            </a:extLst>
          </p:cNvPr>
          <p:cNvCxnSpPr/>
          <p:nvPr/>
        </p:nvCxnSpPr>
        <p:spPr>
          <a:xfrm>
            <a:off x="208975" y="1575583"/>
            <a:ext cx="11774055" cy="0"/>
          </a:xfrm>
          <a:prstGeom prst="line">
            <a:avLst/>
          </a:prstGeom>
          <a:ln w="63500">
            <a:solidFill>
              <a:srgbClr val="A18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63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35A6984-F6C4-D647-A290-A850A2FB8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982" y="26908"/>
            <a:ext cx="10552120" cy="6376918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86832-92FB-B74F-A2AF-8241C981E9E2}"/>
              </a:ext>
            </a:extLst>
          </p:cNvPr>
          <p:cNvSpPr/>
          <p:nvPr/>
        </p:nvSpPr>
        <p:spPr>
          <a:xfrm>
            <a:off x="11729590" y="6232800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F06750-67FF-9647-BF93-2337BCDA94D9}"/>
              </a:ext>
            </a:extLst>
          </p:cNvPr>
          <p:cNvSpPr txBox="1">
            <a:spLocks/>
          </p:cNvSpPr>
          <p:nvPr/>
        </p:nvSpPr>
        <p:spPr>
          <a:xfrm rot="5400000">
            <a:off x="8901988" y="2613079"/>
            <a:ext cx="5938756" cy="69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GB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zpowerlw</a:t>
            </a:r>
            <a:r>
              <a:rPr lang="en-GB" dirty="0">
                <a:solidFill>
                  <a:schemeClr val="bg1"/>
                </a:solidFill>
                <a:latin typeface="American Typewriter" panose="02090604020004020304" pitchFamily="18" charset="77"/>
              </a:rPr>
              <a:t> + </a:t>
            </a:r>
            <a:r>
              <a:rPr lang="en-GB" dirty="0" err="1">
                <a:solidFill>
                  <a:schemeClr val="bg1"/>
                </a:solidFill>
                <a:latin typeface="American Typewriter" panose="02090604020004020304" pitchFamily="18" charset="77"/>
              </a:rPr>
              <a:t>zgauss</a:t>
            </a:r>
            <a:endParaRPr lang="en-GB" dirty="0">
              <a:solidFill>
                <a:schemeClr val="bg1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57F11D-38EC-4B4D-9828-A244019DD8F0}"/>
              </a:ext>
            </a:extLst>
          </p:cNvPr>
          <p:cNvSpPr txBox="1">
            <a:spLocks/>
          </p:cNvSpPr>
          <p:nvPr/>
        </p:nvSpPr>
        <p:spPr>
          <a:xfrm>
            <a:off x="8047629" y="5323025"/>
            <a:ext cx="2791608" cy="1088028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36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Observed properties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ADBA87E-4BE6-5C4B-9439-60BCDC4FCDCC}"/>
              </a:ext>
            </a:extLst>
          </p:cNvPr>
          <p:cNvSpPr txBox="1">
            <a:spLocks/>
          </p:cNvSpPr>
          <p:nvPr/>
        </p:nvSpPr>
        <p:spPr>
          <a:xfrm>
            <a:off x="320634" y="6295011"/>
            <a:ext cx="2059873" cy="6463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EW</a:t>
            </a:r>
            <a:r>
              <a:rPr lang="en-US" sz="2800" baseline="-250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Fe</a:t>
            </a:r>
            <a:r>
              <a:rPr lang="en-US" sz="2800" baseline="-25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K⍺</a:t>
            </a:r>
            <a:r>
              <a:rPr lang="en-US" sz="28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/</a:t>
            </a:r>
            <a:r>
              <a:rPr lang="en-US" sz="2800" dirty="0" err="1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keV</a:t>
            </a:r>
            <a:endParaRPr lang="en-US" sz="28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546F218-43F9-224C-9146-129F1F041AB4}"/>
              </a:ext>
            </a:extLst>
          </p:cNvPr>
          <p:cNvSpPr txBox="1">
            <a:spLocks/>
          </p:cNvSpPr>
          <p:nvPr/>
        </p:nvSpPr>
        <p:spPr>
          <a:xfrm rot="16200000">
            <a:off x="-412404" y="5276065"/>
            <a:ext cx="1396732" cy="556731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𝛤</a:t>
            </a:r>
            <a:r>
              <a:rPr lang="en-US" sz="4000" baseline="-250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8-24</a:t>
            </a:r>
            <a:endParaRPr lang="en-US" sz="40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BF5D5B-6A6D-1147-9FF7-60314DEB937E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285962" y="359596"/>
            <a:ext cx="1" cy="449646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AF9907-7923-9445-AE93-15B1055798F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380507" y="6618177"/>
            <a:ext cx="8818133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4EC73C-12F8-2447-9D04-B3941523A735}"/>
              </a:ext>
            </a:extLst>
          </p:cNvPr>
          <p:cNvGrpSpPr/>
          <p:nvPr/>
        </p:nvGrpSpPr>
        <p:grpSpPr>
          <a:xfrm>
            <a:off x="6635455" y="5468519"/>
            <a:ext cx="1878323" cy="735590"/>
            <a:chOff x="6429977" y="5195632"/>
            <a:chExt cx="1878323" cy="73559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3F7FE6-1F25-7245-BDA9-76A377FB7E76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77" y="5393932"/>
              <a:ext cx="71919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B454481A-016D-1644-82DF-237B0BD51448}"/>
                </a:ext>
              </a:extLst>
            </p:cNvPr>
            <p:cNvSpPr txBox="1">
              <a:spLocks/>
            </p:cNvSpPr>
            <p:nvPr/>
          </p:nvSpPr>
          <p:spPr>
            <a:xfrm>
              <a:off x="7066577" y="5195632"/>
              <a:ext cx="846717" cy="331864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1σ</a:t>
              </a:r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789910E3-7245-D247-9220-132DD00C6D78}"/>
                </a:ext>
              </a:extLst>
            </p:cNvPr>
            <p:cNvSpPr txBox="1">
              <a:spLocks/>
            </p:cNvSpPr>
            <p:nvPr/>
          </p:nvSpPr>
          <p:spPr>
            <a:xfrm>
              <a:off x="7035755" y="5487888"/>
              <a:ext cx="1272545" cy="443334"/>
            </a:xfrm>
            <a:prstGeom prst="rect">
              <a:avLst/>
            </a:prstGeom>
            <a:noFill/>
            <a:ln w="76200" cap="sq">
              <a:noFill/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800" dirty="0">
                  <a:solidFill>
                    <a:schemeClr val="bg1"/>
                  </a:solidFill>
                  <a:latin typeface="Helvetica Light" charset="0"/>
                  <a:ea typeface="Helvetica Light" charset="0"/>
                  <a:cs typeface="Helvetica Light" charset="0"/>
                </a:rPr>
                <a:t>90%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7916B4-E9AD-7745-8488-6E737D170AF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977" y="5721251"/>
              <a:ext cx="791111" cy="0"/>
            </a:xfrm>
            <a:prstGeom prst="line">
              <a:avLst/>
            </a:prstGeom>
            <a:ln w="635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695857EC-5A29-BE4F-9962-9F260F9FF5D0}"/>
              </a:ext>
            </a:extLst>
          </p:cNvPr>
          <p:cNvSpPr txBox="1">
            <a:spLocks/>
          </p:cNvSpPr>
          <p:nvPr/>
        </p:nvSpPr>
        <p:spPr>
          <a:xfrm rot="16200000">
            <a:off x="-876777" y="1217092"/>
            <a:ext cx="2904489" cy="509667"/>
          </a:xfrm>
          <a:prstGeom prst="rect">
            <a:avLst/>
          </a:prstGeom>
          <a:noFill/>
          <a:ln w="76200" cap="sq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Boorman+,in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prep.</a:t>
            </a:r>
          </a:p>
        </p:txBody>
      </p:sp>
    </p:spTree>
    <p:extLst>
      <p:ext uri="{BB962C8B-B14F-4D97-AF65-F5344CB8AC3E}">
        <p14:creationId xmlns:p14="http://schemas.microsoft.com/office/powerpoint/2010/main" val="88868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47821</TotalTime>
  <Words>688</Words>
  <Application>Microsoft Macintosh PowerPoint</Application>
  <PresentationFormat>Widescreen</PresentationFormat>
  <Paragraphs>204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.Hiragino Kaku Gothic Interface W3</vt:lpstr>
      <vt:lpstr>American Typewriter</vt:lpstr>
      <vt:lpstr>Arial</vt:lpstr>
      <vt:lpstr>Calibri</vt:lpstr>
      <vt:lpstr>Helvetica</vt:lpstr>
      <vt:lpstr>Helvetica Light</vt:lpstr>
      <vt:lpstr>Office Theme</vt:lpstr>
      <vt:lpstr>uLANDS Analysis Update</vt:lpstr>
      <vt:lpstr>Outline</vt:lpstr>
      <vt:lpstr>PowerPoint Presentation</vt:lpstr>
      <vt:lpstr>X-ray Classification – 1 Ms with NuSTAR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Directly Observed NH Distribution (78/84)</vt:lpstr>
      <vt:lpstr>Compton-thick AGN with distance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</vt:lpstr>
      <vt:lpstr>Appendix</vt:lpstr>
      <vt:lpstr>Isotropic Selection – IRAS Flux Cut</vt:lpstr>
      <vt:lpstr>Infrared Classification - Warm Colours</vt:lpstr>
      <vt:lpstr>Optical Classification – Line Ratios</vt:lpstr>
      <vt:lpstr>Possible biases…</vt:lpstr>
      <vt:lpstr>Is NuLANDS dominated by mergers?</vt:lpstr>
      <vt:lpstr>Multi-wavelength checks</vt:lpstr>
      <vt:lpstr>NH Distribution compared to BAT (int)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Brave NuLAND</dc:title>
  <dc:creator>Boorman P.G.</dc:creator>
  <cp:lastModifiedBy>Boorman P.G.</cp:lastModifiedBy>
  <cp:revision>901</cp:revision>
  <cp:lastPrinted>2019-10-22T14:41:28Z</cp:lastPrinted>
  <dcterms:created xsi:type="dcterms:W3CDTF">2017-10-27T21:35:24Z</dcterms:created>
  <dcterms:modified xsi:type="dcterms:W3CDTF">2019-10-22T14:48:46Z</dcterms:modified>
</cp:coreProperties>
</file>